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53"/>
  </p:notesMasterIdLst>
  <p:handoutMasterIdLst>
    <p:handoutMasterId r:id="rId54"/>
  </p:handoutMasterIdLst>
  <p:sldIdLst>
    <p:sldId id="289" r:id="rId2"/>
    <p:sldId id="257" r:id="rId3"/>
    <p:sldId id="259" r:id="rId4"/>
    <p:sldId id="269" r:id="rId5"/>
    <p:sldId id="260" r:id="rId6"/>
    <p:sldId id="270" r:id="rId7"/>
    <p:sldId id="293" r:id="rId8"/>
    <p:sldId id="261" r:id="rId9"/>
    <p:sldId id="262" r:id="rId10"/>
    <p:sldId id="276" r:id="rId11"/>
    <p:sldId id="277" r:id="rId12"/>
    <p:sldId id="294" r:id="rId13"/>
    <p:sldId id="273" r:id="rId14"/>
    <p:sldId id="278" r:id="rId15"/>
    <p:sldId id="295" r:id="rId16"/>
    <p:sldId id="297" r:id="rId17"/>
    <p:sldId id="296" r:id="rId18"/>
    <p:sldId id="279" r:id="rId19"/>
    <p:sldId id="274" r:id="rId20"/>
    <p:sldId id="281" r:id="rId21"/>
    <p:sldId id="282" r:id="rId22"/>
    <p:sldId id="298" r:id="rId23"/>
    <p:sldId id="299" r:id="rId24"/>
    <p:sldId id="300" r:id="rId25"/>
    <p:sldId id="301" r:id="rId26"/>
    <p:sldId id="302" r:id="rId27"/>
    <p:sldId id="304" r:id="rId28"/>
    <p:sldId id="306" r:id="rId29"/>
    <p:sldId id="307" r:id="rId30"/>
    <p:sldId id="308" r:id="rId31"/>
    <p:sldId id="309" r:id="rId32"/>
    <p:sldId id="310" r:id="rId33"/>
    <p:sldId id="311" r:id="rId34"/>
    <p:sldId id="312" r:id="rId35"/>
    <p:sldId id="313" r:id="rId36"/>
    <p:sldId id="314" r:id="rId37"/>
    <p:sldId id="315" r:id="rId38"/>
    <p:sldId id="263" r:id="rId39"/>
    <p:sldId id="264" r:id="rId40"/>
    <p:sldId id="283" r:id="rId41"/>
    <p:sldId id="285" r:id="rId42"/>
    <p:sldId id="316" r:id="rId43"/>
    <p:sldId id="265" r:id="rId44"/>
    <p:sldId id="284" r:id="rId45"/>
    <p:sldId id="286" r:id="rId46"/>
    <p:sldId id="287" r:id="rId47"/>
    <p:sldId id="288" r:id="rId48"/>
    <p:sldId id="317" r:id="rId49"/>
    <p:sldId id="266" r:id="rId50"/>
    <p:sldId id="292" r:id="rId51"/>
    <p:sldId id="267" r:id="rId52"/>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7" autoAdjust="0"/>
    <p:restoredTop sz="94296" autoAdjust="0"/>
  </p:normalViewPr>
  <p:slideViewPr>
    <p:cSldViewPr>
      <p:cViewPr varScale="1">
        <p:scale>
          <a:sx n="107" d="100"/>
          <a:sy n="107" d="100"/>
        </p:scale>
        <p:origin x="102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2F3DAAE2-368D-4F25-97A3-CE0FE415D7ED}" type="datetimeFigureOut">
              <a:rPr lang="en-GB" smtClean="0"/>
              <a:t>02/10/2020</a:t>
            </a:fld>
            <a:endParaRPr lang="en-GB"/>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8ADDADEC-A7A8-47C1-B6A4-0C2861060188}" type="slidenum">
              <a:rPr lang="en-GB" smtClean="0"/>
              <a:t>‹#›</a:t>
            </a:fld>
            <a:endParaRPr lang="en-GB"/>
          </a:p>
        </p:txBody>
      </p:sp>
    </p:spTree>
    <p:extLst>
      <p:ext uri="{BB962C8B-B14F-4D97-AF65-F5344CB8AC3E}">
        <p14:creationId xmlns:p14="http://schemas.microsoft.com/office/powerpoint/2010/main" val="1939527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0D920C5-B961-4A04-9BB5-A8E60CFC65D3}" type="datetimeFigureOut">
              <a:rPr lang="en-US"/>
              <a:pPr>
                <a:defRPr/>
              </a:pPr>
              <a:t>10/2/2020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C3D94BB-72F8-4570-B450-5F4D3C30D218}" type="slidenum">
              <a:rPr lang="en-GB"/>
              <a:pPr>
                <a:defRPr/>
              </a:pPr>
              <a:t>‹#›</a:t>
            </a:fld>
            <a:endParaRPr lang="en-GB"/>
          </a:p>
        </p:txBody>
      </p:sp>
    </p:spTree>
    <p:extLst>
      <p:ext uri="{BB962C8B-B14F-4D97-AF65-F5344CB8AC3E}">
        <p14:creationId xmlns:p14="http://schemas.microsoft.com/office/powerpoint/2010/main" val="307333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4F419DB5-B840-459A-B3F5-F90445991729}"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a:t>Glyn Davis &amp; Branko Pecar</a:t>
            </a:r>
            <a:endParaRPr lang="en-GB" b="0"/>
          </a:p>
        </p:txBody>
      </p:sp>
    </p:spTree>
    <p:extLst>
      <p:ext uri="{BB962C8B-B14F-4D97-AF65-F5344CB8AC3E}">
        <p14:creationId xmlns:p14="http://schemas.microsoft.com/office/powerpoint/2010/main" val="45017294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CF01B7F8-3DA2-487E-B79B-F8A4A4B3339A}" type="slidenum">
              <a:rPr lang="en-GB"/>
              <a:pPr>
                <a:defRPr/>
              </a:pPr>
              <a:t>‹#›</a:t>
            </a:fld>
            <a:endParaRPr lang="en-GB" dirty="0"/>
          </a:p>
        </p:txBody>
      </p:sp>
      <p:cxnSp>
        <p:nvCxnSpPr>
          <p:cNvPr id="11" name="Straight Connector 10"/>
          <p:cNvCxnSpPr/>
          <p:nvPr userDrawn="1"/>
        </p:nvCxnSpPr>
        <p:spPr>
          <a:xfrm>
            <a:off x="214313" y="1143000"/>
            <a:ext cx="8643937" cy="158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sym typeface="Symbol"/>
              </a:defRPr>
            </a:lvl1pPr>
          </a:lstStyle>
          <a:p>
            <a:pPr>
              <a:defRPr/>
            </a:pPr>
            <a:r>
              <a:rPr lang="en-GB"/>
              <a:t>Glyn Davis &amp; Branko Pecar</a:t>
            </a:r>
          </a:p>
        </p:txBody>
      </p:sp>
      <p:sp>
        <p:nvSpPr>
          <p:cNvPr id="13" name="Footer Placeholder 4"/>
          <p:cNvSpPr txBox="1">
            <a:spLocks/>
          </p:cNvSpPr>
          <p:nvPr userDrawn="1"/>
        </p:nvSpPr>
        <p:spPr>
          <a:xfrm>
            <a:off x="5000625" y="6072188"/>
            <a:ext cx="3429000"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4: Probability Distributions</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02"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4.gif"/><Relationship Id="rId5" Type="http://schemas.openxmlformats.org/officeDocument/2006/relationships/image" Target="../media/image13.png"/><Relationship Id="rId4" Type="http://schemas.openxmlformats.org/officeDocument/2006/relationships/image" Target="../media/image12.wmf"/></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xml"/><Relationship Id="rId4" Type="http://schemas.openxmlformats.org/officeDocument/2006/relationships/image" Target="../media/image33.png"/></Relationships>
</file>

<file path=ppt/slides/_rels/slide2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8.png"/><Relationship Id="rId1" Type="http://schemas.openxmlformats.org/officeDocument/2006/relationships/slideLayout" Target="../slideLayouts/slideLayout1.xml"/><Relationship Id="rId4" Type="http://schemas.openxmlformats.org/officeDocument/2006/relationships/image" Target="../media/image39.png"/></Relationships>
</file>

<file path=ppt/slides/_rels/slide33.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6.wmf"/></Relationships>
</file>

<file path=ppt/slides/_rels/slide41.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image" Target="../media/image48.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357188" y="214313"/>
            <a:ext cx="8501062" cy="857250"/>
          </a:xfrm>
        </p:spPr>
        <p:txBody>
          <a:bodyPr/>
          <a:lstStyle/>
          <a:p>
            <a:pPr eaLnBrk="1" hangingPunct="1"/>
            <a:r>
              <a:rPr lang="en-GB" dirty="0">
                <a:latin typeface="Arial" charset="0"/>
                <a:cs typeface="Arial" charset="0"/>
              </a:rPr>
              <a:t>Introduction to Probability and Probability Distributions</a:t>
            </a:r>
          </a:p>
        </p:txBody>
      </p:sp>
      <p:sp>
        <p:nvSpPr>
          <p:cNvPr id="3" name="Slide Number Placeholder 2"/>
          <p:cNvSpPr>
            <a:spLocks noGrp="1"/>
          </p:cNvSpPr>
          <p:nvPr>
            <p:ph type="sldNum" sz="quarter" idx="10"/>
          </p:nvPr>
        </p:nvSpPr>
        <p:spPr/>
        <p:txBody>
          <a:bodyPr/>
          <a:lstStyle/>
          <a:p>
            <a:pPr>
              <a:defRPr/>
            </a:pPr>
            <a:fld id="{78131292-C6A6-4451-AB53-9D9DB299DB71}" type="slidenum">
              <a:rPr lang="en-GB"/>
              <a:pPr>
                <a:defRPr/>
              </a:pPr>
              <a:t>1</a:t>
            </a:fld>
            <a:endParaRPr lang="en-GB" dirty="0"/>
          </a:p>
        </p:txBody>
      </p:sp>
      <p:sp>
        <p:nvSpPr>
          <p:cNvPr id="1024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8" name="Rectangle 7"/>
          <p:cNvSpPr/>
          <p:nvPr/>
        </p:nvSpPr>
        <p:spPr>
          <a:xfrm>
            <a:off x="726909" y="1296869"/>
            <a:ext cx="2428892" cy="523220"/>
          </a:xfrm>
          <a:prstGeom prst="rect">
            <a:avLst/>
          </a:prstGeom>
          <a:noFill/>
        </p:spPr>
        <p:txBody>
          <a:bodyPr>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Probability?</a:t>
            </a:r>
          </a:p>
        </p:txBody>
      </p:sp>
      <p:sp>
        <p:nvSpPr>
          <p:cNvPr id="9" name="Rectangle 8">
            <a:extLst>
              <a:ext uri="{FF2B5EF4-FFF2-40B4-BE49-F238E27FC236}">
                <a16:creationId xmlns:a16="http://schemas.microsoft.com/office/drawing/2014/main" id="{97D22825-F5DF-4DFD-9A3D-E359F6D902C6}"/>
              </a:ext>
            </a:extLst>
          </p:cNvPr>
          <p:cNvSpPr/>
          <p:nvPr/>
        </p:nvSpPr>
        <p:spPr>
          <a:xfrm>
            <a:off x="4640858" y="1325130"/>
            <a:ext cx="4143404" cy="954107"/>
          </a:xfrm>
          <a:prstGeom prst="rect">
            <a:avLst/>
          </a:prstGeom>
          <a:noFill/>
        </p:spPr>
        <p:txBody>
          <a:bodyPr>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Continuous probability distributions?</a:t>
            </a:r>
          </a:p>
        </p:txBody>
      </p:sp>
      <p:sp>
        <p:nvSpPr>
          <p:cNvPr id="10" name="Rectangle 9">
            <a:extLst>
              <a:ext uri="{FF2B5EF4-FFF2-40B4-BE49-F238E27FC236}">
                <a16:creationId xmlns:a16="http://schemas.microsoft.com/office/drawing/2014/main" id="{61BB1430-FB1D-487D-8F22-267506CE0E3E}"/>
              </a:ext>
            </a:extLst>
          </p:cNvPr>
          <p:cNvSpPr/>
          <p:nvPr/>
        </p:nvSpPr>
        <p:spPr>
          <a:xfrm>
            <a:off x="2123728" y="2532432"/>
            <a:ext cx="3786214" cy="954107"/>
          </a:xfrm>
          <a:prstGeom prst="rect">
            <a:avLst/>
          </a:prstGeom>
          <a:noFill/>
        </p:spPr>
        <p:txBody>
          <a:bodyPr>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Discrete probability distributions?</a:t>
            </a:r>
          </a:p>
        </p:txBody>
      </p:sp>
      <p:sp>
        <p:nvSpPr>
          <p:cNvPr id="11" name="TextBox 5">
            <a:extLst>
              <a:ext uri="{FF2B5EF4-FFF2-40B4-BE49-F238E27FC236}">
                <a16:creationId xmlns:a16="http://schemas.microsoft.com/office/drawing/2014/main" id="{63A5D35D-6F60-4B51-9649-525554A7FDA0}"/>
              </a:ext>
            </a:extLst>
          </p:cNvPr>
          <p:cNvSpPr txBox="1">
            <a:spLocks noChangeArrowheads="1"/>
          </p:cNvSpPr>
          <p:nvPr/>
        </p:nvSpPr>
        <p:spPr bwMode="auto">
          <a:xfrm>
            <a:off x="642938" y="4000500"/>
            <a:ext cx="82153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concept of probability is an important aspect of the study of statistics and within this presentation we shall introduce the reader to some of the concepts that are relevant to probability distributions.</a:t>
            </a:r>
          </a:p>
        </p:txBody>
      </p:sp>
      <p:sp>
        <p:nvSpPr>
          <p:cNvPr id="12" name="TextBox 7">
            <a:extLst>
              <a:ext uri="{FF2B5EF4-FFF2-40B4-BE49-F238E27FC236}">
                <a16:creationId xmlns:a16="http://schemas.microsoft.com/office/drawing/2014/main" id="{4B798812-DC40-4034-8200-0F805F946C1F}"/>
              </a:ext>
            </a:extLst>
          </p:cNvPr>
          <p:cNvSpPr txBox="1">
            <a:spLocks noChangeArrowheads="1"/>
          </p:cNvSpPr>
          <p:nvPr/>
        </p:nvSpPr>
        <p:spPr bwMode="auto">
          <a:xfrm>
            <a:off x="598319" y="4894263"/>
            <a:ext cx="82153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However, the main emphasis of the chapter is to focus on the concepts of discrete and continuous probability distributions and not on the fundamentals of probability theory.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5911016D-3695-4934-804D-DDD0EFE63CDF}" type="slidenum">
              <a:rPr lang="en-GB" smtClean="0"/>
              <a:pPr>
                <a:defRPr/>
              </a:pPr>
              <a:t>10</a:t>
            </a:fld>
            <a:endParaRPr lang="en-GB" dirty="0"/>
          </a:p>
        </p:txBody>
      </p:sp>
      <p:sp>
        <p:nvSpPr>
          <p:cNvPr id="1843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8438" name="Rectangle 5"/>
          <p:cNvSpPr>
            <a:spLocks noChangeArrowheads="1"/>
          </p:cNvSpPr>
          <p:nvPr/>
        </p:nvSpPr>
        <p:spPr bwMode="auto">
          <a:xfrm>
            <a:off x="500034" y="1241183"/>
            <a:ext cx="83204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A manufacturing firm quality assures components manufactured and historically the length of a tube is found to be normally distributed with the population mean of 100 cms and a standard deviation of 5 cms. </a:t>
            </a:r>
            <a:r>
              <a:rPr lang="en-GB" dirty="0">
                <a:solidFill>
                  <a:srgbClr val="7030A0"/>
                </a:solidFill>
              </a:rPr>
              <a:t>Calculate the probability that a random sample of one tube will have a length of at least 110 cms? </a:t>
            </a:r>
          </a:p>
        </p:txBody>
      </p:sp>
      <p:sp>
        <p:nvSpPr>
          <p:cNvPr id="2" name="Title 1"/>
          <p:cNvSpPr>
            <a:spLocks noGrp="1"/>
          </p:cNvSpPr>
          <p:nvPr>
            <p:ph type="ctrTitle"/>
          </p:nvPr>
        </p:nvSpPr>
        <p:spPr/>
        <p:txBody>
          <a:bodyPr/>
          <a:lstStyle/>
          <a:p>
            <a:r>
              <a:rPr lang="en-GB" dirty="0"/>
              <a:t>Example 3.3</a:t>
            </a:r>
          </a:p>
        </p:txBody>
      </p:sp>
      <p:sp>
        <p:nvSpPr>
          <p:cNvPr id="4" name="Rectangle 3">
            <a:extLst>
              <a:ext uri="{FF2B5EF4-FFF2-40B4-BE49-F238E27FC236}">
                <a16:creationId xmlns:a16="http://schemas.microsoft.com/office/drawing/2014/main" id="{F33C82D1-49F0-4AD7-A0F3-090292F6AFC2}"/>
              </a:ext>
            </a:extLst>
          </p:cNvPr>
          <p:cNvSpPr/>
          <p:nvPr/>
        </p:nvSpPr>
        <p:spPr>
          <a:xfrm>
            <a:off x="500034" y="2505699"/>
            <a:ext cx="3639918" cy="3416320"/>
          </a:xfrm>
          <a:prstGeom prst="rect">
            <a:avLst/>
          </a:prstGeom>
        </p:spPr>
        <p:txBody>
          <a:bodyPr wrap="square">
            <a:spAutoFit/>
          </a:bodyPr>
          <a:lstStyle/>
          <a:p>
            <a:r>
              <a:rPr lang="en-GB" dirty="0"/>
              <a:t>From the information provided we define X has the tube length in cms and population mean µ = 100 and standard deviation = 5. </a:t>
            </a:r>
          </a:p>
          <a:p>
            <a:endParaRPr lang="en-GB" dirty="0"/>
          </a:p>
          <a:p>
            <a:pPr lvl="1"/>
            <a:r>
              <a:rPr lang="en-GB" dirty="0"/>
              <a:t>X ~ N (100, 5</a:t>
            </a:r>
            <a:r>
              <a:rPr lang="en-GB" baseline="30000" dirty="0"/>
              <a:t>2</a:t>
            </a:r>
            <a:r>
              <a:rPr lang="en-GB" dirty="0"/>
              <a:t>)</a:t>
            </a:r>
          </a:p>
          <a:p>
            <a:endParaRPr lang="en-GB" dirty="0"/>
          </a:p>
          <a:p>
            <a:r>
              <a:rPr lang="en-GB" dirty="0"/>
              <a:t>The problem we have to solve is to calculate the probability that 1 tube will have a length of at least 110 cms. This can be written as </a:t>
            </a:r>
            <a:r>
              <a:rPr lang="en-GB" dirty="0">
                <a:solidFill>
                  <a:srgbClr val="7030A0"/>
                </a:solidFill>
              </a:rPr>
              <a:t>P(X ≥ 110)</a:t>
            </a:r>
            <a:r>
              <a:rPr lang="en-GB" dirty="0"/>
              <a:t>.</a:t>
            </a:r>
          </a:p>
        </p:txBody>
      </p:sp>
      <p:pic>
        <p:nvPicPr>
          <p:cNvPr id="7" name="Picture 6">
            <a:extLst>
              <a:ext uri="{FF2B5EF4-FFF2-40B4-BE49-F238E27FC236}">
                <a16:creationId xmlns:a16="http://schemas.microsoft.com/office/drawing/2014/main" id="{0E3D6716-6DA5-4868-AAC4-3C69FE24A7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64015" y="3030671"/>
            <a:ext cx="4535868" cy="271235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500063" y="285750"/>
            <a:ext cx="6929437" cy="714375"/>
          </a:xfrm>
        </p:spPr>
        <p:txBody>
          <a:bodyPr/>
          <a:lstStyle/>
          <a:p>
            <a:r>
              <a:rPr lang="en-GB" dirty="0"/>
              <a:t>Example 3.3 Excel solution</a:t>
            </a:r>
            <a:endParaRPr lang="en-GB" dirty="0">
              <a:latin typeface="Arial" charset="0"/>
              <a:cs typeface="Arial" charset="0"/>
            </a:endParaRPr>
          </a:p>
        </p:txBody>
      </p:sp>
      <p:sp>
        <p:nvSpPr>
          <p:cNvPr id="3" name="Slide Number Placeholder 2"/>
          <p:cNvSpPr>
            <a:spLocks noGrp="1"/>
          </p:cNvSpPr>
          <p:nvPr>
            <p:ph type="sldNum" sz="quarter" idx="10"/>
          </p:nvPr>
        </p:nvSpPr>
        <p:spPr/>
        <p:txBody>
          <a:bodyPr/>
          <a:lstStyle/>
          <a:p>
            <a:pPr>
              <a:defRPr/>
            </a:pPr>
            <a:fld id="{A7E541B6-81D8-42B6-A5AB-328120F0B576}" type="slidenum">
              <a:rPr lang="en-GB" smtClean="0"/>
              <a:pPr>
                <a:defRPr/>
              </a:pPr>
              <a:t>11</a:t>
            </a:fld>
            <a:endParaRPr lang="en-GB" dirty="0"/>
          </a:p>
        </p:txBody>
      </p:sp>
      <p:sp>
        <p:nvSpPr>
          <p:cNvPr id="1946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9461" name="Rectangle 4"/>
          <p:cNvSpPr>
            <a:spLocks noChangeArrowheads="1"/>
          </p:cNvSpPr>
          <p:nvPr/>
        </p:nvSpPr>
        <p:spPr bwMode="auto">
          <a:xfrm>
            <a:off x="428626" y="1285875"/>
            <a:ext cx="353615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This can be written as P(X ≥ 110) and is represented by the shaded area.</a:t>
            </a:r>
          </a:p>
        </p:txBody>
      </p:sp>
      <p:sp>
        <p:nvSpPr>
          <p:cNvPr id="19463" name="Rectangle 6"/>
          <p:cNvSpPr>
            <a:spLocks noChangeArrowheads="1"/>
          </p:cNvSpPr>
          <p:nvPr/>
        </p:nvSpPr>
        <p:spPr bwMode="auto">
          <a:xfrm>
            <a:off x="464667" y="2296795"/>
            <a:ext cx="3389361"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This problem can be solved by using the Excel function </a:t>
            </a:r>
            <a:r>
              <a:rPr lang="en-GB" dirty="0">
                <a:solidFill>
                  <a:srgbClr val="7030A0"/>
                </a:solidFill>
              </a:rPr>
              <a:t>NORM.DIST (X, µ, </a:t>
            </a:r>
            <a:r>
              <a:rPr lang="en-GB" dirty="0">
                <a:solidFill>
                  <a:srgbClr val="7030A0"/>
                </a:solidFill>
                <a:sym typeface="Symbol" pitchFamily="18" charset="2"/>
              </a:rPr>
              <a:t></a:t>
            </a:r>
            <a:r>
              <a:rPr lang="en-GB" dirty="0">
                <a:solidFill>
                  <a:srgbClr val="7030A0"/>
                </a:solidFill>
              </a:rPr>
              <a:t>, TRUE)</a:t>
            </a:r>
            <a:r>
              <a:rPr lang="en-GB" dirty="0"/>
              <a:t>.</a:t>
            </a:r>
          </a:p>
        </p:txBody>
      </p:sp>
      <p:sp>
        <p:nvSpPr>
          <p:cNvPr id="10" name="TextBox 9"/>
          <p:cNvSpPr txBox="1"/>
          <p:nvPr/>
        </p:nvSpPr>
        <p:spPr>
          <a:xfrm>
            <a:off x="5225990" y="4016322"/>
            <a:ext cx="2993179" cy="369332"/>
          </a:xfrm>
          <a:prstGeom prst="rect">
            <a:avLst/>
          </a:prstGeom>
          <a:solidFill>
            <a:schemeClr val="accent6">
              <a:lumMod val="60000"/>
              <a:lumOff val="40000"/>
            </a:schemeClr>
          </a:solidFill>
        </p:spPr>
        <p:txBody>
          <a:bodyPr wrap="square">
            <a:spAutoFit/>
          </a:bodyPr>
          <a:lstStyle/>
          <a:p>
            <a:pPr>
              <a:defRPr/>
            </a:pPr>
            <a:r>
              <a:rPr lang="en-GB" dirty="0"/>
              <a:t>P(X ≥ 110) = 0.02275</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664" y="3351196"/>
            <a:ext cx="4068336" cy="2590516"/>
          </a:xfrm>
          <a:prstGeom prst="rect">
            <a:avLst/>
          </a:prstGeom>
        </p:spPr>
      </p:pic>
      <p:pic>
        <p:nvPicPr>
          <p:cNvPr id="11" name="Picture 10">
            <a:extLst>
              <a:ext uri="{FF2B5EF4-FFF2-40B4-BE49-F238E27FC236}">
                <a16:creationId xmlns:a16="http://schemas.microsoft.com/office/drawing/2014/main" id="{530B7D98-423B-49A1-8B7D-1CD40F724967}"/>
              </a:ext>
            </a:extLst>
          </p:cNvPr>
          <p:cNvPicPr/>
          <p:nvPr/>
        </p:nvPicPr>
        <p:blipFill>
          <a:blip r:embed="rId3"/>
          <a:stretch>
            <a:fillRect/>
          </a:stretch>
        </p:blipFill>
        <p:spPr>
          <a:xfrm>
            <a:off x="3854028" y="1285875"/>
            <a:ext cx="5019131" cy="2444697"/>
          </a:xfrm>
          <a:prstGeom prst="rect">
            <a:avLst/>
          </a:prstGeom>
        </p:spPr>
      </p:pic>
      <p:sp>
        <p:nvSpPr>
          <p:cNvPr id="6" name="Rectangle 5">
            <a:extLst>
              <a:ext uri="{FF2B5EF4-FFF2-40B4-BE49-F238E27FC236}">
                <a16:creationId xmlns:a16="http://schemas.microsoft.com/office/drawing/2014/main" id="{2F3215A0-0FF2-4AD9-87BF-FC63D52D387B}"/>
              </a:ext>
            </a:extLst>
          </p:cNvPr>
          <p:cNvSpPr/>
          <p:nvPr/>
        </p:nvSpPr>
        <p:spPr>
          <a:xfrm>
            <a:off x="4662040" y="4657343"/>
            <a:ext cx="4275635" cy="923330"/>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Excel, we observe that the probability that an individual tube length is at least 110 cm is 0.02275, or 2.3%</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71881-56B0-4342-84FF-D23FB7A3AECC}"/>
              </a:ext>
            </a:extLst>
          </p:cNvPr>
          <p:cNvSpPr>
            <a:spLocks noGrp="1"/>
          </p:cNvSpPr>
          <p:nvPr>
            <p:ph type="ctrTitle"/>
          </p:nvPr>
        </p:nvSpPr>
        <p:spPr/>
        <p:txBody>
          <a:bodyPr/>
          <a:lstStyle/>
          <a:p>
            <a:r>
              <a:rPr lang="en-GB" dirty="0"/>
              <a:t>Example 3.3 SPSS solution</a:t>
            </a:r>
          </a:p>
        </p:txBody>
      </p:sp>
      <p:sp>
        <p:nvSpPr>
          <p:cNvPr id="3" name="Slide Number Placeholder 2">
            <a:extLst>
              <a:ext uri="{FF2B5EF4-FFF2-40B4-BE49-F238E27FC236}">
                <a16:creationId xmlns:a16="http://schemas.microsoft.com/office/drawing/2014/main" id="{F513B3C3-B017-4968-B2F2-A09C14AE3AC0}"/>
              </a:ext>
            </a:extLst>
          </p:cNvPr>
          <p:cNvSpPr>
            <a:spLocks noGrp="1"/>
          </p:cNvSpPr>
          <p:nvPr>
            <p:ph type="sldNum" sz="quarter" idx="10"/>
          </p:nvPr>
        </p:nvSpPr>
        <p:spPr/>
        <p:txBody>
          <a:bodyPr/>
          <a:lstStyle/>
          <a:p>
            <a:pPr>
              <a:defRPr/>
            </a:pPr>
            <a:fld id="{4F419DB5-B840-459A-B3F5-F90445991729}" type="slidenum">
              <a:rPr lang="en-GB" smtClean="0"/>
              <a:pPr>
                <a:defRPr/>
              </a:pPr>
              <a:t>12</a:t>
            </a:fld>
            <a:endParaRPr lang="en-GB" dirty="0"/>
          </a:p>
        </p:txBody>
      </p:sp>
      <p:sp>
        <p:nvSpPr>
          <p:cNvPr id="4" name="Footer Placeholder 3">
            <a:extLst>
              <a:ext uri="{FF2B5EF4-FFF2-40B4-BE49-F238E27FC236}">
                <a16:creationId xmlns:a16="http://schemas.microsoft.com/office/drawing/2014/main" id="{A9595ABA-22AF-48D2-808D-5E9F2C9D287C}"/>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EB90617C-E62C-46DA-BFCD-C4694307D6FA}"/>
              </a:ext>
            </a:extLst>
          </p:cNvPr>
          <p:cNvSpPr/>
          <p:nvPr/>
        </p:nvSpPr>
        <p:spPr>
          <a:xfrm>
            <a:off x="500034" y="1196752"/>
            <a:ext cx="2065502"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Enter data into SPSS</a:t>
            </a:r>
            <a:endParaRPr lang="en-GB" dirty="0"/>
          </a:p>
        </p:txBody>
      </p:sp>
      <p:sp>
        <p:nvSpPr>
          <p:cNvPr id="6" name="Rectangle 5">
            <a:extLst>
              <a:ext uri="{FF2B5EF4-FFF2-40B4-BE49-F238E27FC236}">
                <a16:creationId xmlns:a16="http://schemas.microsoft.com/office/drawing/2014/main" id="{CB9EF63B-D6C9-4654-8F1B-8BAE56C78A71}"/>
              </a:ext>
            </a:extLst>
          </p:cNvPr>
          <p:cNvSpPr/>
          <p:nvPr/>
        </p:nvSpPr>
        <p:spPr>
          <a:xfrm>
            <a:off x="500034" y="1566084"/>
            <a:ext cx="5008070" cy="1477328"/>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Note that in these examples we have no data to input but we must enter a data value to be able to use the methods described below. In this example, we have entered the number 1 into column 1 (VAR00001).</a:t>
            </a:r>
            <a:endParaRPr lang="en-GB" dirty="0"/>
          </a:p>
        </p:txBody>
      </p:sp>
      <p:pic>
        <p:nvPicPr>
          <p:cNvPr id="7" name="Picture 6">
            <a:extLst>
              <a:ext uri="{FF2B5EF4-FFF2-40B4-BE49-F238E27FC236}">
                <a16:creationId xmlns:a16="http://schemas.microsoft.com/office/drawing/2014/main" id="{1222D174-5359-402E-BB65-8C6F392D326F}"/>
              </a:ext>
            </a:extLst>
          </p:cNvPr>
          <p:cNvPicPr/>
          <p:nvPr/>
        </p:nvPicPr>
        <p:blipFill>
          <a:blip r:embed="rId2"/>
          <a:stretch>
            <a:fillRect/>
          </a:stretch>
        </p:blipFill>
        <p:spPr>
          <a:xfrm>
            <a:off x="5436097" y="1566084"/>
            <a:ext cx="3279278" cy="1669166"/>
          </a:xfrm>
          <a:prstGeom prst="rect">
            <a:avLst/>
          </a:prstGeom>
        </p:spPr>
      </p:pic>
      <p:sp>
        <p:nvSpPr>
          <p:cNvPr id="8" name="Rectangle 7">
            <a:extLst>
              <a:ext uri="{FF2B5EF4-FFF2-40B4-BE49-F238E27FC236}">
                <a16:creationId xmlns:a16="http://schemas.microsoft.com/office/drawing/2014/main" id="{493C96DC-3557-48FC-8EFD-093F3B7DE51D}"/>
              </a:ext>
            </a:extLst>
          </p:cNvPr>
          <p:cNvSpPr/>
          <p:nvPr/>
        </p:nvSpPr>
        <p:spPr>
          <a:xfrm>
            <a:off x="491700" y="3357470"/>
            <a:ext cx="5008070" cy="1477328"/>
          </a:xfrm>
          <a:prstGeom prst="rect">
            <a:avLst/>
          </a:prstGeom>
        </p:spPr>
        <p:txBody>
          <a:bodyPr wrap="square">
            <a:spAutoFit/>
          </a:bodyPr>
          <a:lstStyle/>
          <a:p>
            <a:pPr marR="0" algn="just" hangingPunct="0">
              <a:spcBef>
                <a:spcPts val="0"/>
              </a:spcBef>
              <a:spcAft>
                <a:spcPts val="0"/>
              </a:spcAft>
            </a:pPr>
            <a:r>
              <a:rPr lang="en-GB" dirty="0">
                <a:latin typeface="+mn-lt"/>
                <a:ea typeface="Times New Roman" panose="02020603050405020304" pitchFamily="18" charset="0"/>
                <a:cs typeface="Times New Roman" panose="02020603050405020304" pitchFamily="18" charset="0"/>
              </a:rPr>
              <a:t>Select </a:t>
            </a:r>
            <a:r>
              <a:rPr lang="en-GB" u="sng" dirty="0">
                <a:latin typeface="+mn-lt"/>
                <a:ea typeface="Times New Roman" panose="02020603050405020304" pitchFamily="18" charset="0"/>
                <a:cs typeface="Times New Roman" panose="02020603050405020304" pitchFamily="18" charset="0"/>
              </a:rPr>
              <a:t>T</a:t>
            </a:r>
            <a:r>
              <a:rPr lang="en-GB" dirty="0">
                <a:latin typeface="+mn-lt"/>
                <a:ea typeface="Times New Roman" panose="02020603050405020304" pitchFamily="18" charset="0"/>
                <a:cs typeface="Times New Roman" panose="02020603050405020304" pitchFamily="18" charset="0"/>
              </a:rPr>
              <a:t>ransform &gt; </a:t>
            </a:r>
            <a:r>
              <a:rPr lang="en-GB" u="sng" dirty="0">
                <a:latin typeface="+mn-lt"/>
                <a:ea typeface="Times New Roman" panose="02020603050405020304" pitchFamily="18" charset="0"/>
                <a:cs typeface="Times New Roman" panose="02020603050405020304" pitchFamily="18" charset="0"/>
              </a:rPr>
              <a:t>C</a:t>
            </a:r>
            <a:r>
              <a:rPr lang="en-GB" dirty="0">
                <a:latin typeface="+mn-lt"/>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mn-lt"/>
                <a:ea typeface="Times New Roman" panose="02020603050405020304" pitchFamily="18" charset="0"/>
                <a:cs typeface="Times New Roman" panose="02020603050405020304" pitchFamily="18" charset="0"/>
              </a:rPr>
              <a:t>T</a:t>
            </a:r>
            <a:r>
              <a:rPr lang="en-GB" dirty="0">
                <a:latin typeface="+mn-lt"/>
                <a:ea typeface="Times New Roman" panose="02020603050405020304" pitchFamily="18" charset="0"/>
                <a:cs typeface="Times New Roman" panose="02020603050405020304" pitchFamily="18" charset="0"/>
              </a:rPr>
              <a:t>arget Variable: e3p9</a:t>
            </a:r>
          </a:p>
          <a:p>
            <a:pPr marR="0" algn="just" hangingPunct="0">
              <a:spcBef>
                <a:spcPts val="0"/>
              </a:spcBef>
              <a:spcAft>
                <a:spcPts val="0"/>
              </a:spcAft>
            </a:pPr>
            <a:r>
              <a:rPr lang="en-GB" dirty="0">
                <a:latin typeface="+mn-lt"/>
                <a:ea typeface="Times New Roman" panose="02020603050405020304" pitchFamily="18" charset="0"/>
                <a:cs typeface="Times New Roman" panose="02020603050405020304" pitchFamily="18" charset="0"/>
              </a:rPr>
              <a:t>Num</a:t>
            </a:r>
            <a:r>
              <a:rPr lang="en-GB" u="sng" dirty="0">
                <a:latin typeface="+mn-lt"/>
                <a:ea typeface="Times New Roman" panose="02020603050405020304" pitchFamily="18" charset="0"/>
                <a:cs typeface="Times New Roman" panose="02020603050405020304" pitchFamily="18" charset="0"/>
              </a:rPr>
              <a:t>e</a:t>
            </a:r>
            <a:r>
              <a:rPr lang="en-GB" dirty="0">
                <a:latin typeface="+mn-lt"/>
                <a:ea typeface="Times New Roman" panose="02020603050405020304" pitchFamily="18" charset="0"/>
                <a:cs typeface="Times New Roman" panose="02020603050405020304" pitchFamily="18" charset="0"/>
              </a:rPr>
              <a:t>ric expression = 1 – CDF.NORMAL (110, 100, 5)</a:t>
            </a:r>
          </a:p>
          <a:p>
            <a:pPr algn="just" hangingPunct="0">
              <a:spcBef>
                <a:spcPts val="0"/>
              </a:spcBef>
              <a:spcAft>
                <a:spcPts val="0"/>
              </a:spcAft>
            </a:pPr>
            <a:r>
              <a:rPr lang="en-GB" dirty="0">
                <a:latin typeface="+mn-lt"/>
              </a:rPr>
              <a:t>Click OK</a:t>
            </a:r>
          </a:p>
        </p:txBody>
      </p:sp>
      <p:pic>
        <p:nvPicPr>
          <p:cNvPr id="9" name="Picture 8">
            <a:extLst>
              <a:ext uri="{FF2B5EF4-FFF2-40B4-BE49-F238E27FC236}">
                <a16:creationId xmlns:a16="http://schemas.microsoft.com/office/drawing/2014/main" id="{80BA5D70-67E0-49C5-9C42-159C0B04B54D}"/>
              </a:ext>
            </a:extLst>
          </p:cNvPr>
          <p:cNvPicPr/>
          <p:nvPr/>
        </p:nvPicPr>
        <p:blipFill>
          <a:blip r:embed="rId3"/>
          <a:stretch>
            <a:fillRect/>
          </a:stretch>
        </p:blipFill>
        <p:spPr>
          <a:xfrm>
            <a:off x="5436097" y="3339561"/>
            <a:ext cx="3279276" cy="1673615"/>
          </a:xfrm>
          <a:prstGeom prst="rect">
            <a:avLst/>
          </a:prstGeom>
        </p:spPr>
      </p:pic>
      <p:sp>
        <p:nvSpPr>
          <p:cNvPr id="10" name="Rectangle 9">
            <a:extLst>
              <a:ext uri="{FF2B5EF4-FFF2-40B4-BE49-F238E27FC236}">
                <a16:creationId xmlns:a16="http://schemas.microsoft.com/office/drawing/2014/main" id="{384CA77F-BF88-4A5C-AC46-67D27CA8AA87}"/>
              </a:ext>
            </a:extLst>
          </p:cNvPr>
          <p:cNvSpPr/>
          <p:nvPr/>
        </p:nvSpPr>
        <p:spPr>
          <a:xfrm>
            <a:off x="491700" y="4939109"/>
            <a:ext cx="4572000" cy="923330"/>
          </a:xfrm>
          <a:prstGeom prst="rect">
            <a:avLst/>
          </a:prstGeom>
          <a:solidFill>
            <a:schemeClr val="accent3">
              <a:lumMod val="20000"/>
              <a:lumOff val="80000"/>
            </a:schemeClr>
          </a:solidFill>
        </p:spPr>
        <p:txBody>
          <a:bodyPr>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value will not be in the SPSS output file but in the SPSS data file in a column called e3p9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5083A55F-8BC0-422A-A365-FC3BA686D469}"/>
              </a:ext>
            </a:extLst>
          </p:cNvPr>
          <p:cNvPicPr/>
          <p:nvPr/>
        </p:nvPicPr>
        <p:blipFill>
          <a:blip r:embed="rId4"/>
          <a:stretch>
            <a:fillRect/>
          </a:stretch>
        </p:blipFill>
        <p:spPr>
          <a:xfrm>
            <a:off x="6300192" y="5117487"/>
            <a:ext cx="1340480" cy="670893"/>
          </a:xfrm>
          <a:prstGeom prst="rect">
            <a:avLst/>
          </a:prstGeom>
        </p:spPr>
      </p:pic>
    </p:spTree>
    <p:extLst>
      <p:ext uri="{BB962C8B-B14F-4D97-AF65-F5344CB8AC3E}">
        <p14:creationId xmlns:p14="http://schemas.microsoft.com/office/powerpoint/2010/main" val="1025232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p:cNvSpPr>
            <a:spLocks noGrp="1"/>
          </p:cNvSpPr>
          <p:nvPr>
            <p:ph type="ctrTitle"/>
          </p:nvPr>
        </p:nvSpPr>
        <p:spPr>
          <a:xfrm>
            <a:off x="500063" y="285750"/>
            <a:ext cx="6929437" cy="714375"/>
          </a:xfrm>
        </p:spPr>
        <p:txBody>
          <a:bodyPr/>
          <a:lstStyle/>
          <a:p>
            <a:r>
              <a:rPr lang="en-GB">
                <a:latin typeface="Arial" charset="0"/>
                <a:cs typeface="Arial" charset="0"/>
              </a:rPr>
              <a:t>The Standard Normal Distribution</a:t>
            </a:r>
          </a:p>
        </p:txBody>
      </p:sp>
      <p:sp>
        <p:nvSpPr>
          <p:cNvPr id="3" name="Slide Number Placeholder 2"/>
          <p:cNvSpPr>
            <a:spLocks noGrp="1"/>
          </p:cNvSpPr>
          <p:nvPr>
            <p:ph type="sldNum" sz="quarter" idx="10"/>
          </p:nvPr>
        </p:nvSpPr>
        <p:spPr/>
        <p:txBody>
          <a:bodyPr/>
          <a:lstStyle/>
          <a:p>
            <a:pPr>
              <a:defRPr/>
            </a:pPr>
            <a:fld id="{7A9A3BBC-CFDD-4219-BACA-9A301F0B679E}" type="slidenum">
              <a:rPr lang="en-GB" smtClean="0"/>
              <a:pPr>
                <a:defRPr/>
              </a:pPr>
              <a:t>13</a:t>
            </a:fld>
            <a:endParaRPr lang="en-GB" dirty="0"/>
          </a:p>
        </p:txBody>
      </p:sp>
      <p:sp>
        <p:nvSpPr>
          <p:cNvPr id="4101"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4102" name="Rectangle 4"/>
          <p:cNvSpPr>
            <a:spLocks noChangeArrowheads="1"/>
          </p:cNvSpPr>
          <p:nvPr/>
        </p:nvSpPr>
        <p:spPr bwMode="auto">
          <a:xfrm>
            <a:off x="500063" y="1285875"/>
            <a:ext cx="8358187"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If we have two different populations, both following normal distribution, it could be difficult to compare them as the units might be different, the means and variances might be different, etc. If this is the case, we would like to be able to standardize these distributions so that we can compare them. This is possible by creating the standard normal distribution. </a:t>
            </a:r>
          </a:p>
        </p:txBody>
      </p:sp>
      <p:sp>
        <p:nvSpPr>
          <p:cNvPr id="4103" name="Rectangle 5"/>
          <p:cNvSpPr>
            <a:spLocks noChangeArrowheads="1"/>
          </p:cNvSpPr>
          <p:nvPr/>
        </p:nvSpPr>
        <p:spPr bwMode="auto">
          <a:xfrm>
            <a:off x="503908" y="2741691"/>
            <a:ext cx="342463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Normal distributions can be transformed to standard normal distributions by equation (3.6):</a:t>
            </a:r>
          </a:p>
        </p:txBody>
      </p:sp>
      <p:sp>
        <p:nvSpPr>
          <p:cNvPr id="7" name="Rectangle 6"/>
          <p:cNvSpPr/>
          <p:nvPr/>
        </p:nvSpPr>
        <p:spPr>
          <a:xfrm>
            <a:off x="642938" y="5102800"/>
            <a:ext cx="8215312" cy="646112"/>
          </a:xfrm>
          <a:prstGeom prst="rect">
            <a:avLst/>
          </a:prstGeom>
          <a:solidFill>
            <a:schemeClr val="accent6">
              <a:lumMod val="60000"/>
              <a:lumOff val="40000"/>
            </a:schemeClr>
          </a:solidFill>
        </p:spPr>
        <p:txBody>
          <a:bodyPr>
            <a:spAutoFit/>
          </a:bodyPr>
          <a:lstStyle/>
          <a:p>
            <a:pPr>
              <a:defRPr/>
            </a:pPr>
            <a:r>
              <a:rPr lang="en-GB" dirty="0"/>
              <a:t>The </a:t>
            </a:r>
            <a:r>
              <a:rPr lang="en-GB" dirty="0">
                <a:solidFill>
                  <a:srgbClr val="0070C0"/>
                </a:solidFill>
              </a:rPr>
              <a:t>standard normal distribution </a:t>
            </a:r>
            <a:r>
              <a:rPr lang="en-GB" dirty="0"/>
              <a:t>is a normal distribution whose mean is always 0 and a standard deviation is always 1.</a:t>
            </a:r>
          </a:p>
        </p:txBody>
      </p:sp>
      <p:graphicFrame>
        <p:nvGraphicFramePr>
          <p:cNvPr id="4098" name="Object 1"/>
          <p:cNvGraphicFramePr>
            <a:graphicFrameLocks noChangeAspect="1"/>
          </p:cNvGraphicFramePr>
          <p:nvPr>
            <p:extLst>
              <p:ext uri="{D42A27DB-BD31-4B8C-83A1-F6EECF244321}">
                <p14:modId xmlns:p14="http://schemas.microsoft.com/office/powerpoint/2010/main" val="2290768204"/>
              </p:ext>
            </p:extLst>
          </p:nvPr>
        </p:nvGraphicFramePr>
        <p:xfrm>
          <a:off x="3878610" y="2978746"/>
          <a:ext cx="1143000" cy="627062"/>
        </p:xfrm>
        <a:graphic>
          <a:graphicData uri="http://schemas.openxmlformats.org/presentationml/2006/ole">
            <mc:AlternateContent xmlns:mc="http://schemas.openxmlformats.org/markup-compatibility/2006">
              <mc:Choice xmlns:v="urn:schemas-microsoft-com:vml" Requires="v">
                <p:oleObj spid="_x0000_s4146" name="Equation" r:id="rId3" imgW="647640" imgH="355320" progId="Equation.3">
                  <p:embed/>
                </p:oleObj>
              </mc:Choice>
              <mc:Fallback>
                <p:oleObj name="Equation" r:id="rId3" imgW="647640" imgH="35532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8610" y="2978746"/>
                        <a:ext cx="1143000" cy="627062"/>
                      </a:xfrm>
                      <a:prstGeom prst="rect">
                        <a:avLst/>
                      </a:prstGeom>
                      <a:solidFill>
                        <a:schemeClr val="accent6">
                          <a:lumMod val="60000"/>
                          <a:lumOff val="40000"/>
                        </a:schemeClr>
                      </a:solidFill>
                      <a:ln>
                        <a:noFill/>
                      </a:ln>
                      <a:effectLst/>
                    </p:spPr>
                  </p:pic>
                </p:oleObj>
              </mc:Fallback>
            </mc:AlternateContent>
          </a:graphicData>
        </a:graphic>
      </p:graphicFrame>
      <p:pic>
        <p:nvPicPr>
          <p:cNvPr id="2" name="Picture 1">
            <a:extLst>
              <a:ext uri="{FF2B5EF4-FFF2-40B4-BE49-F238E27FC236}">
                <a16:creationId xmlns:a16="http://schemas.microsoft.com/office/drawing/2014/main" id="{1E88F672-5C30-4316-B5D3-D47DEFB70D58}"/>
              </a:ext>
            </a:extLst>
          </p:cNvPr>
          <p:cNvPicPr>
            <a:picLocks noChangeAspect="1"/>
          </p:cNvPicPr>
          <p:nvPr/>
        </p:nvPicPr>
        <p:blipFill>
          <a:blip r:embed="rId5"/>
          <a:stretch>
            <a:fillRect/>
          </a:stretch>
        </p:blipFill>
        <p:spPr>
          <a:xfrm>
            <a:off x="899592" y="3707394"/>
            <a:ext cx="2722541" cy="1056016"/>
          </a:xfrm>
          <a:prstGeom prst="rect">
            <a:avLst/>
          </a:prstGeom>
        </p:spPr>
      </p:pic>
      <p:pic>
        <p:nvPicPr>
          <p:cNvPr id="10" name="Picture 9">
            <a:extLst>
              <a:ext uri="{FF2B5EF4-FFF2-40B4-BE49-F238E27FC236}">
                <a16:creationId xmlns:a16="http://schemas.microsoft.com/office/drawing/2014/main" id="{A5A2687F-8546-4874-BABD-21CA0A48C3A3}"/>
              </a:ext>
            </a:extLst>
          </p:cNvPr>
          <p:cNvPicPr/>
          <p:nvPr/>
        </p:nvPicPr>
        <p:blipFill>
          <a:blip r:embed="rId6">
            <a:extLst>
              <a:ext uri="{28A0092B-C50C-407E-A947-70E740481C1C}">
                <a14:useLocalDpi xmlns:a14="http://schemas.microsoft.com/office/drawing/2010/main" val="0"/>
              </a:ext>
            </a:extLst>
          </a:blip>
          <a:stretch>
            <a:fillRect/>
          </a:stretch>
        </p:blipFill>
        <p:spPr>
          <a:xfrm>
            <a:off x="5021610" y="2771776"/>
            <a:ext cx="3811463" cy="22414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500063" y="285750"/>
            <a:ext cx="6929437" cy="714375"/>
          </a:xfrm>
        </p:spPr>
        <p:txBody>
          <a:bodyPr/>
          <a:lstStyle/>
          <a:p>
            <a:r>
              <a:rPr lang="en-GB" dirty="0">
                <a:latin typeface="Arial" charset="0"/>
                <a:cs typeface="Arial" charset="0"/>
              </a:rPr>
              <a:t>Example 3.5 Excel solution</a:t>
            </a:r>
          </a:p>
        </p:txBody>
      </p:sp>
      <p:sp>
        <p:nvSpPr>
          <p:cNvPr id="3" name="Slide Number Placeholder 2"/>
          <p:cNvSpPr>
            <a:spLocks noGrp="1"/>
          </p:cNvSpPr>
          <p:nvPr>
            <p:ph type="sldNum" sz="quarter" idx="10"/>
          </p:nvPr>
        </p:nvSpPr>
        <p:spPr/>
        <p:txBody>
          <a:bodyPr/>
          <a:lstStyle/>
          <a:p>
            <a:pPr>
              <a:defRPr/>
            </a:pPr>
            <a:fld id="{7DE07513-3E42-481C-9F3B-6612E21592CF}" type="slidenum">
              <a:rPr lang="en-GB" smtClean="0"/>
              <a:pPr>
                <a:defRPr/>
              </a:pPr>
              <a:t>14</a:t>
            </a:fld>
            <a:endParaRPr lang="en-GB" dirty="0"/>
          </a:p>
        </p:txBody>
      </p:sp>
      <p:sp>
        <p:nvSpPr>
          <p:cNvPr id="2048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0486" name="TextBox 5"/>
          <p:cNvSpPr txBox="1">
            <a:spLocks noChangeArrowheads="1"/>
          </p:cNvSpPr>
          <p:nvPr/>
        </p:nvSpPr>
        <p:spPr bwMode="auto">
          <a:xfrm>
            <a:off x="465436" y="1219775"/>
            <a:ext cx="835891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Example 3.3 consisted of solving the problem, P(X ≥ 110), with </a:t>
            </a:r>
            <a:r>
              <a:rPr lang="el-GR" dirty="0"/>
              <a:t>μ</a:t>
            </a:r>
            <a:r>
              <a:rPr lang="en-GB" dirty="0"/>
              <a:t> = 100 and </a:t>
            </a:r>
            <a:r>
              <a:rPr lang="el-GR" dirty="0"/>
              <a:t>σ</a:t>
            </a:r>
            <a:r>
              <a:rPr lang="en-GB" dirty="0"/>
              <a:t> = 5. </a:t>
            </a:r>
          </a:p>
        </p:txBody>
      </p:sp>
      <p:sp>
        <p:nvSpPr>
          <p:cNvPr id="20487" name="Rectangle 6"/>
          <p:cNvSpPr>
            <a:spLocks noChangeArrowheads="1"/>
          </p:cNvSpPr>
          <p:nvPr/>
        </p:nvSpPr>
        <p:spPr bwMode="auto">
          <a:xfrm>
            <a:off x="971600" y="4465661"/>
            <a:ext cx="3154884"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The value of P(Z ≥ 2) can be calculated using Excel’s </a:t>
            </a:r>
            <a:r>
              <a:rPr lang="en-GB" dirty="0">
                <a:solidFill>
                  <a:srgbClr val="7030A0"/>
                </a:solidFill>
              </a:rPr>
              <a:t>NORMS.DIST ()</a:t>
            </a:r>
            <a:r>
              <a:rPr lang="en-GB" dirty="0"/>
              <a:t> function.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7133" y="2526076"/>
            <a:ext cx="4161847" cy="2847139"/>
          </a:xfrm>
          <a:prstGeom prst="rect">
            <a:avLst/>
          </a:prstGeom>
        </p:spPr>
      </p:pic>
      <p:sp>
        <p:nvSpPr>
          <p:cNvPr id="2" name="Rectangle 1">
            <a:extLst>
              <a:ext uri="{FF2B5EF4-FFF2-40B4-BE49-F238E27FC236}">
                <a16:creationId xmlns:a16="http://schemas.microsoft.com/office/drawing/2014/main" id="{E95A45DE-58E8-41CD-B7E2-43EE4923B592}"/>
              </a:ext>
            </a:extLst>
          </p:cNvPr>
          <p:cNvSpPr/>
          <p:nvPr/>
        </p:nvSpPr>
        <p:spPr>
          <a:xfrm>
            <a:off x="575639" y="2974204"/>
            <a:ext cx="3946805" cy="1200329"/>
          </a:xfrm>
          <a:prstGeom prst="rect">
            <a:avLst/>
          </a:prstGeom>
        </p:spPr>
        <p:txBody>
          <a:bodyPr wrap="square">
            <a:spAutoFit/>
          </a:bodyPr>
          <a:lstStyle/>
          <a:p>
            <a:r>
              <a:rPr lang="en-GB" dirty="0"/>
              <a:t>Using equation (3.6) we can replace X with Z, </a:t>
            </a:r>
          </a:p>
          <a:p>
            <a:endParaRPr lang="en-GB" dirty="0"/>
          </a:p>
          <a:p>
            <a:pPr lvl="1"/>
            <a:r>
              <a:rPr lang="en-GB" dirty="0"/>
              <a:t>P(X ≥ 110) = P(Z ≥ + 2).</a:t>
            </a:r>
          </a:p>
        </p:txBody>
      </p:sp>
      <p:pic>
        <p:nvPicPr>
          <p:cNvPr id="6" name="Picture 5">
            <a:extLst>
              <a:ext uri="{FF2B5EF4-FFF2-40B4-BE49-F238E27FC236}">
                <a16:creationId xmlns:a16="http://schemas.microsoft.com/office/drawing/2014/main" id="{51A1042B-3269-4BB8-9A70-6DBE296D4833}"/>
              </a:ext>
            </a:extLst>
          </p:cNvPr>
          <p:cNvPicPr>
            <a:picLocks noChangeAspect="1"/>
          </p:cNvPicPr>
          <p:nvPr/>
        </p:nvPicPr>
        <p:blipFill>
          <a:blip r:embed="rId3"/>
          <a:stretch>
            <a:fillRect/>
          </a:stretch>
        </p:blipFill>
        <p:spPr>
          <a:xfrm>
            <a:off x="971600" y="2150907"/>
            <a:ext cx="2542857" cy="70476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DADEA19-C5AA-4CD1-87FA-845547EFF27C}"/>
              </a:ext>
            </a:extLst>
          </p:cNvPr>
          <p:cNvSpPr>
            <a:spLocks noGrp="1"/>
          </p:cNvSpPr>
          <p:nvPr>
            <p:ph type="sldNum" sz="quarter" idx="10"/>
          </p:nvPr>
        </p:nvSpPr>
        <p:spPr/>
        <p:txBody>
          <a:bodyPr/>
          <a:lstStyle/>
          <a:p>
            <a:pPr>
              <a:defRPr/>
            </a:pPr>
            <a:fld id="{4F419DB5-B840-459A-B3F5-F90445991729}" type="slidenum">
              <a:rPr lang="en-GB" smtClean="0"/>
              <a:pPr>
                <a:defRPr/>
              </a:pPr>
              <a:t>15</a:t>
            </a:fld>
            <a:endParaRPr lang="en-GB" dirty="0"/>
          </a:p>
        </p:txBody>
      </p:sp>
      <p:sp>
        <p:nvSpPr>
          <p:cNvPr id="4" name="Footer Placeholder 3">
            <a:extLst>
              <a:ext uri="{FF2B5EF4-FFF2-40B4-BE49-F238E27FC236}">
                <a16:creationId xmlns:a16="http://schemas.microsoft.com/office/drawing/2014/main" id="{F195674E-1DD6-4F15-9A4B-E2A3C6C16CE9}"/>
              </a:ext>
            </a:extLst>
          </p:cNvPr>
          <p:cNvSpPr>
            <a:spLocks noGrp="1"/>
          </p:cNvSpPr>
          <p:nvPr>
            <p:ph type="ftr" sz="quarter" idx="11"/>
          </p:nvPr>
        </p:nvSpPr>
        <p:spPr/>
        <p:txBody>
          <a:bodyPr/>
          <a:lstStyle/>
          <a:p>
            <a:pPr>
              <a:defRPr/>
            </a:pPr>
            <a:r>
              <a:rPr lang="en-GB"/>
              <a:t>Glyn Davis &amp; Branko Pecar</a:t>
            </a:r>
            <a:endParaRPr lang="en-GB" b="0"/>
          </a:p>
        </p:txBody>
      </p:sp>
      <p:sp>
        <p:nvSpPr>
          <p:cNvPr id="6" name="Title 5">
            <a:extLst>
              <a:ext uri="{FF2B5EF4-FFF2-40B4-BE49-F238E27FC236}">
                <a16:creationId xmlns:a16="http://schemas.microsoft.com/office/drawing/2014/main" id="{43ECCCAA-75CB-432C-A78D-FDD0AB67D345}"/>
              </a:ext>
            </a:extLst>
          </p:cNvPr>
          <p:cNvSpPr>
            <a:spLocks noGrp="1"/>
          </p:cNvSpPr>
          <p:nvPr>
            <p:ph type="ctrTitle"/>
          </p:nvPr>
        </p:nvSpPr>
        <p:spPr/>
        <p:txBody>
          <a:bodyPr/>
          <a:lstStyle/>
          <a:p>
            <a:r>
              <a:rPr lang="en-GB" dirty="0">
                <a:latin typeface="Arial" charset="0"/>
                <a:cs typeface="Arial" charset="0"/>
              </a:rPr>
              <a:t>Excel solution continued</a:t>
            </a:r>
            <a:endParaRPr lang="en-GB" dirty="0"/>
          </a:p>
        </p:txBody>
      </p:sp>
      <p:sp>
        <p:nvSpPr>
          <p:cNvPr id="7" name="TextBox 6">
            <a:extLst>
              <a:ext uri="{FF2B5EF4-FFF2-40B4-BE49-F238E27FC236}">
                <a16:creationId xmlns:a16="http://schemas.microsoft.com/office/drawing/2014/main" id="{CF5B559D-51F1-41EC-A184-9B3CEC35DF4F}"/>
              </a:ext>
            </a:extLst>
          </p:cNvPr>
          <p:cNvSpPr txBox="1"/>
          <p:nvPr/>
        </p:nvSpPr>
        <p:spPr>
          <a:xfrm>
            <a:off x="1663899" y="5019944"/>
            <a:ext cx="6146074" cy="369332"/>
          </a:xfrm>
          <a:prstGeom prst="rect">
            <a:avLst/>
          </a:prstGeom>
          <a:solidFill>
            <a:schemeClr val="accent6">
              <a:lumMod val="60000"/>
              <a:lumOff val="40000"/>
            </a:schemeClr>
          </a:solidFill>
        </p:spPr>
        <p:txBody>
          <a:bodyPr wrap="square">
            <a:spAutoFit/>
          </a:bodyPr>
          <a:lstStyle/>
          <a:p>
            <a:pPr>
              <a:defRPr/>
            </a:pPr>
            <a:r>
              <a:rPr lang="en-GB" dirty="0"/>
              <a:t>From Excel, P(X ≥ 110) = P(Z ≥ +2) = 0.02275 or 2.3%</a:t>
            </a:r>
          </a:p>
        </p:txBody>
      </p:sp>
      <p:pic>
        <p:nvPicPr>
          <p:cNvPr id="8" name="Picture 7">
            <a:extLst>
              <a:ext uri="{FF2B5EF4-FFF2-40B4-BE49-F238E27FC236}">
                <a16:creationId xmlns:a16="http://schemas.microsoft.com/office/drawing/2014/main" id="{E5A47075-1227-4839-BC1F-4C8A77D2BBD3}"/>
              </a:ext>
            </a:extLst>
          </p:cNvPr>
          <p:cNvPicPr/>
          <p:nvPr/>
        </p:nvPicPr>
        <p:blipFill>
          <a:blip r:embed="rId2"/>
          <a:stretch>
            <a:fillRect/>
          </a:stretch>
        </p:blipFill>
        <p:spPr>
          <a:xfrm>
            <a:off x="1663899" y="1338163"/>
            <a:ext cx="6146074" cy="3528392"/>
          </a:xfrm>
          <a:prstGeom prst="rect">
            <a:avLst/>
          </a:prstGeom>
        </p:spPr>
      </p:pic>
    </p:spTree>
    <p:extLst>
      <p:ext uri="{BB962C8B-B14F-4D97-AF65-F5344CB8AC3E}">
        <p14:creationId xmlns:p14="http://schemas.microsoft.com/office/powerpoint/2010/main" val="3823005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2FB12-BF8B-4101-A209-2B63FB47914A}"/>
              </a:ext>
            </a:extLst>
          </p:cNvPr>
          <p:cNvSpPr>
            <a:spLocks noGrp="1"/>
          </p:cNvSpPr>
          <p:nvPr>
            <p:ph type="ctrTitle"/>
          </p:nvPr>
        </p:nvSpPr>
        <p:spPr/>
        <p:txBody>
          <a:bodyPr/>
          <a:lstStyle/>
          <a:p>
            <a:r>
              <a:rPr lang="en-GB" b="1" dirty="0"/>
              <a:t>Normal distribution critical table</a:t>
            </a:r>
            <a:endParaRPr lang="en-GB" dirty="0"/>
          </a:p>
        </p:txBody>
      </p:sp>
      <p:sp>
        <p:nvSpPr>
          <p:cNvPr id="3" name="Slide Number Placeholder 2">
            <a:extLst>
              <a:ext uri="{FF2B5EF4-FFF2-40B4-BE49-F238E27FC236}">
                <a16:creationId xmlns:a16="http://schemas.microsoft.com/office/drawing/2014/main" id="{41C9BB80-6F2D-485B-9471-A55E667AA3D2}"/>
              </a:ext>
            </a:extLst>
          </p:cNvPr>
          <p:cNvSpPr>
            <a:spLocks noGrp="1"/>
          </p:cNvSpPr>
          <p:nvPr>
            <p:ph type="sldNum" sz="quarter" idx="10"/>
          </p:nvPr>
        </p:nvSpPr>
        <p:spPr/>
        <p:txBody>
          <a:bodyPr/>
          <a:lstStyle/>
          <a:p>
            <a:pPr>
              <a:defRPr/>
            </a:pPr>
            <a:fld id="{4F419DB5-B840-459A-B3F5-F90445991729}" type="slidenum">
              <a:rPr lang="en-GB" smtClean="0"/>
              <a:pPr>
                <a:defRPr/>
              </a:pPr>
              <a:t>16</a:t>
            </a:fld>
            <a:endParaRPr lang="en-GB" dirty="0"/>
          </a:p>
        </p:txBody>
      </p:sp>
      <p:sp>
        <p:nvSpPr>
          <p:cNvPr id="4" name="Footer Placeholder 3">
            <a:extLst>
              <a:ext uri="{FF2B5EF4-FFF2-40B4-BE49-F238E27FC236}">
                <a16:creationId xmlns:a16="http://schemas.microsoft.com/office/drawing/2014/main" id="{99BFB1FD-0F85-44C0-B6E7-402B8DBBC80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1B8F4594-1952-4EEC-9F5C-9216EB3A5DE4}"/>
              </a:ext>
            </a:extLst>
          </p:cNvPr>
          <p:cNvSpPr/>
          <p:nvPr/>
        </p:nvSpPr>
        <p:spPr>
          <a:xfrm>
            <a:off x="506463" y="1268760"/>
            <a:ext cx="8208912"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If we did not use Excel but relied on tables, the value of this probability P(X ≥ 110) can be found from critical tables if we convert P(X ≥ 110) to P(Z ≥ 2) and use the </a:t>
            </a:r>
            <a:r>
              <a:rPr lang="en-GB" b="1" dirty="0">
                <a:latin typeface="Calibri" panose="020F0502020204030204" pitchFamily="34" charset="0"/>
                <a:ea typeface="Times New Roman" panose="02020603050405020304" pitchFamily="18" charset="0"/>
                <a:cs typeface="Times New Roman" panose="02020603050405020304" pitchFamily="18" charset="0"/>
              </a:rPr>
              <a:t>normal distribution </a:t>
            </a: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critical table</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as illustrated in Table 3.3, to</a:t>
            </a:r>
            <a:r>
              <a:rPr lang="en-GB" dirty="0">
                <a:latin typeface="Calibri" panose="020F0502020204030204" pitchFamily="34" charset="0"/>
                <a:ea typeface="Times New Roman" panose="02020603050405020304" pitchFamily="18" charset="0"/>
                <a:cs typeface="Times New Roman" panose="02020603050405020304" pitchFamily="18" charset="0"/>
              </a:rPr>
              <a:t> look up P(Z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31931A75-AEC1-4B5F-9954-FE26B392DAAA}"/>
              </a:ext>
            </a:extLst>
          </p:cNvPr>
          <p:cNvGraphicFramePr>
            <a:graphicFrameLocks noGrp="1"/>
          </p:cNvGraphicFramePr>
          <p:nvPr>
            <p:extLst>
              <p:ext uri="{D42A27DB-BD31-4B8C-83A1-F6EECF244321}">
                <p14:modId xmlns:p14="http://schemas.microsoft.com/office/powerpoint/2010/main" val="3375560728"/>
              </p:ext>
            </p:extLst>
          </p:nvPr>
        </p:nvGraphicFramePr>
        <p:xfrm>
          <a:off x="1785937" y="2306487"/>
          <a:ext cx="5544616" cy="2459321"/>
        </p:xfrm>
        <a:graphic>
          <a:graphicData uri="http://schemas.openxmlformats.org/drawingml/2006/table">
            <a:tbl>
              <a:tblPr firstRow="1" firstCol="1" bandRow="1">
                <a:tableStyleId>{5C22544A-7EE6-4342-B048-85BDC9FD1C3A}</a:tableStyleId>
              </a:tblPr>
              <a:tblGrid>
                <a:gridCol w="920268">
                  <a:extLst>
                    <a:ext uri="{9D8B030D-6E8A-4147-A177-3AD203B41FA5}">
                      <a16:colId xmlns:a16="http://schemas.microsoft.com/office/drawing/2014/main" val="1850213489"/>
                    </a:ext>
                  </a:extLst>
                </a:gridCol>
                <a:gridCol w="943275">
                  <a:extLst>
                    <a:ext uri="{9D8B030D-6E8A-4147-A177-3AD203B41FA5}">
                      <a16:colId xmlns:a16="http://schemas.microsoft.com/office/drawing/2014/main" val="2808544050"/>
                    </a:ext>
                  </a:extLst>
                </a:gridCol>
                <a:gridCol w="943275">
                  <a:extLst>
                    <a:ext uri="{9D8B030D-6E8A-4147-A177-3AD203B41FA5}">
                      <a16:colId xmlns:a16="http://schemas.microsoft.com/office/drawing/2014/main" val="3222681154"/>
                    </a:ext>
                  </a:extLst>
                </a:gridCol>
                <a:gridCol w="874255">
                  <a:extLst>
                    <a:ext uri="{9D8B030D-6E8A-4147-A177-3AD203B41FA5}">
                      <a16:colId xmlns:a16="http://schemas.microsoft.com/office/drawing/2014/main" val="3933113052"/>
                    </a:ext>
                  </a:extLst>
                </a:gridCol>
                <a:gridCol w="966282">
                  <a:extLst>
                    <a:ext uri="{9D8B030D-6E8A-4147-A177-3AD203B41FA5}">
                      <a16:colId xmlns:a16="http://schemas.microsoft.com/office/drawing/2014/main" val="2869725131"/>
                    </a:ext>
                  </a:extLst>
                </a:gridCol>
                <a:gridCol w="897261">
                  <a:extLst>
                    <a:ext uri="{9D8B030D-6E8A-4147-A177-3AD203B41FA5}">
                      <a16:colId xmlns:a16="http://schemas.microsoft.com/office/drawing/2014/main" val="209226891"/>
                    </a:ext>
                  </a:extLst>
                </a:gridCol>
              </a:tblGrid>
              <a:tr h="322256">
                <a:tc>
                  <a:txBody>
                    <a:bodyPr/>
                    <a:lstStyle/>
                    <a:p>
                      <a:pPr marL="0" marR="0" algn="ctr" fontAlgn="auto" hangingPunct="1">
                        <a:lnSpc>
                          <a:spcPct val="107000"/>
                        </a:lnSpc>
                        <a:spcBef>
                          <a:spcPts val="0"/>
                        </a:spcBef>
                        <a:spcAft>
                          <a:spcPts val="0"/>
                        </a:spcAft>
                      </a:pPr>
                      <a:r>
                        <a:rPr lang="en-GB" sz="1600" dirty="0">
                          <a:effectLst/>
                        </a:rPr>
                        <a:t>Z</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dirty="0">
                          <a:effectLst/>
                        </a:rPr>
                        <a:t>0.00</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dirty="0">
                          <a:effectLst/>
                        </a:rPr>
                        <a:t>0.01</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0.03</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dirty="0">
                          <a:effectLst/>
                        </a:rPr>
                        <a:t>0.04</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67401276"/>
                  </a:ext>
                </a:extLst>
              </a:tr>
              <a:tr h="305295">
                <a:tc>
                  <a:txBody>
                    <a:bodyPr/>
                    <a:lstStyle/>
                    <a:p>
                      <a:pPr marL="0" marR="0" algn="ctr" fontAlgn="auto" hangingPunct="1">
                        <a:lnSpc>
                          <a:spcPct val="107000"/>
                        </a:lnSpc>
                        <a:spcBef>
                          <a:spcPts val="0"/>
                        </a:spcBef>
                        <a:spcAft>
                          <a:spcPts val="0"/>
                        </a:spcAft>
                      </a:pPr>
                      <a:r>
                        <a:rPr lang="en-GB" sz="1600">
                          <a:effectLst/>
                        </a:rPr>
                        <a:t>0.0</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0.500</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0.496</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0.492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0.488</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0.484</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313106233"/>
                  </a:ext>
                </a:extLst>
              </a:tr>
              <a:tr h="305295">
                <a:tc>
                  <a:txBody>
                    <a:bodyPr/>
                    <a:lstStyle/>
                    <a:p>
                      <a:pPr marL="0" marR="0" algn="ctr" fontAlgn="auto" hangingPunct="1">
                        <a:lnSpc>
                          <a:spcPct val="107000"/>
                        </a:lnSpc>
                        <a:spcBef>
                          <a:spcPts val="0"/>
                        </a:spcBef>
                        <a:spcAft>
                          <a:spcPts val="0"/>
                        </a:spcAft>
                      </a:pPr>
                      <a:r>
                        <a:rPr lang="en-GB" sz="1600">
                          <a:effectLst/>
                        </a:rPr>
                        <a:t>0.1</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0.460</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0.456</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0.452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0.448</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0.444</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812992100"/>
                  </a:ext>
                </a:extLst>
              </a:tr>
              <a:tr h="305295">
                <a:tc>
                  <a:txBody>
                    <a:bodyPr/>
                    <a:lstStyle/>
                    <a:p>
                      <a:pPr marL="0" marR="0" algn="ctr" fontAlgn="auto" hangingPunct="1">
                        <a:lnSpc>
                          <a:spcPct val="107000"/>
                        </a:lnSpc>
                        <a:spcBef>
                          <a:spcPts val="0"/>
                        </a:spcBef>
                        <a:spcAft>
                          <a:spcPts val="0"/>
                        </a:spcAft>
                      </a:pPr>
                      <a:r>
                        <a:rPr lang="en-GB" sz="1600">
                          <a:effectLst/>
                        </a:rPr>
                        <a:t>0.2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0.421</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0.417</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0.413</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0.409</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0.405</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218548926"/>
                  </a:ext>
                </a:extLst>
              </a:tr>
              <a:tr h="305295">
                <a:tc>
                  <a:txBody>
                    <a:bodyPr/>
                    <a:lstStyle/>
                    <a:p>
                      <a:pPr marL="0" marR="0" algn="ctr" fontAlgn="auto" hangingPunct="1">
                        <a:lnSpc>
                          <a:spcPct val="107000"/>
                        </a:lnSpc>
                        <a:spcBef>
                          <a:spcPts val="0"/>
                        </a:spcBef>
                        <a:spcAft>
                          <a:spcPts val="0"/>
                        </a:spcAft>
                      </a:pPr>
                      <a:r>
                        <a:rPr lang="en-GB" sz="1600">
                          <a:effectLst/>
                        </a:rPr>
                        <a:t>1.8</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0.036</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0.035</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0.034</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0.034</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0.033</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551283317"/>
                  </a:ext>
                </a:extLst>
              </a:tr>
              <a:tr h="305295">
                <a:tc>
                  <a:txBody>
                    <a:bodyPr/>
                    <a:lstStyle/>
                    <a:p>
                      <a:pPr marL="0" marR="0" algn="ctr" fontAlgn="auto" hangingPunct="1">
                        <a:lnSpc>
                          <a:spcPct val="107000"/>
                        </a:lnSpc>
                        <a:spcBef>
                          <a:spcPts val="0"/>
                        </a:spcBef>
                        <a:spcAft>
                          <a:spcPts val="0"/>
                        </a:spcAft>
                      </a:pPr>
                      <a:r>
                        <a:rPr lang="en-GB" sz="1600">
                          <a:effectLst/>
                        </a:rPr>
                        <a:t>1.9</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0.029</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0.028</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0.027</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0.027</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0.026</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0984897"/>
                  </a:ext>
                </a:extLst>
              </a:tr>
              <a:tr h="305295">
                <a:tc>
                  <a:txBody>
                    <a:bodyPr/>
                    <a:lstStyle/>
                    <a:p>
                      <a:pPr marL="0" marR="0" algn="ctr" fontAlgn="auto" hangingPunct="1">
                        <a:lnSpc>
                          <a:spcPct val="107000"/>
                        </a:lnSpc>
                        <a:spcBef>
                          <a:spcPts val="0"/>
                        </a:spcBef>
                        <a:spcAft>
                          <a:spcPts val="0"/>
                        </a:spcAft>
                      </a:pPr>
                      <a:r>
                        <a:rPr lang="en-GB" sz="1600">
                          <a:effectLst/>
                        </a:rPr>
                        <a:t>2.0</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dirty="0">
                          <a:solidFill>
                            <a:srgbClr val="FF0000"/>
                          </a:solidFill>
                          <a:effectLst/>
                        </a:rPr>
                        <a:t>0.023</a:t>
                      </a:r>
                      <a:endParaRPr lang="en-GB" sz="1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0.021</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0.021</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87328898"/>
                  </a:ext>
                </a:extLst>
              </a:tr>
              <a:tr h="305295">
                <a:tc>
                  <a:txBody>
                    <a:bodyPr/>
                    <a:lstStyle/>
                    <a:p>
                      <a:pPr marL="0" marR="0" algn="ctr" fontAlgn="auto" hangingPunct="1">
                        <a:lnSpc>
                          <a:spcPct val="107000"/>
                        </a:lnSpc>
                        <a:spcBef>
                          <a:spcPts val="0"/>
                        </a:spcBef>
                        <a:spcAft>
                          <a:spcPts val="0"/>
                        </a:spcAft>
                      </a:pPr>
                      <a:r>
                        <a:rPr lang="en-GB" sz="1600">
                          <a:effectLst/>
                        </a:rPr>
                        <a:t>2.1</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0.018</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0.017</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0.017</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a:effectLst/>
                        </a:rPr>
                        <a:t>0.017</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600" dirty="0">
                          <a:effectLst/>
                        </a:rPr>
                        <a:t>0.016</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943657464"/>
                  </a:ext>
                </a:extLst>
              </a:tr>
            </a:tbl>
          </a:graphicData>
        </a:graphic>
      </p:graphicFrame>
      <p:sp>
        <p:nvSpPr>
          <p:cNvPr id="7" name="Rectangle 6">
            <a:extLst>
              <a:ext uri="{FF2B5EF4-FFF2-40B4-BE49-F238E27FC236}">
                <a16:creationId xmlns:a16="http://schemas.microsoft.com/office/drawing/2014/main" id="{CD3787F1-1BE5-41A8-BAA0-7F3D8208B1EF}"/>
              </a:ext>
            </a:extLst>
          </p:cNvPr>
          <p:cNvSpPr/>
          <p:nvPr/>
        </p:nvSpPr>
        <p:spPr>
          <a:xfrm>
            <a:off x="3143250" y="5213434"/>
            <a:ext cx="3250313" cy="369332"/>
          </a:xfrm>
          <a:prstGeom prst="rect">
            <a:avLst/>
          </a:prstGeom>
          <a:solidFill>
            <a:schemeClr val="accent3">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Table 3.3, P (Z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2) = 0.023.</a:t>
            </a:r>
            <a:endParaRPr lang="en-GB" dirty="0"/>
          </a:p>
        </p:txBody>
      </p:sp>
    </p:spTree>
    <p:extLst>
      <p:ext uri="{BB962C8B-B14F-4D97-AF65-F5344CB8AC3E}">
        <p14:creationId xmlns:p14="http://schemas.microsoft.com/office/powerpoint/2010/main" val="2514049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0D770-081A-4B9C-99B1-283CCC288A46}"/>
              </a:ext>
            </a:extLst>
          </p:cNvPr>
          <p:cNvSpPr>
            <a:spLocks noGrp="1"/>
          </p:cNvSpPr>
          <p:nvPr>
            <p:ph type="ctrTitle"/>
          </p:nvPr>
        </p:nvSpPr>
        <p:spPr/>
        <p:txBody>
          <a:bodyPr/>
          <a:lstStyle/>
          <a:p>
            <a:r>
              <a:rPr lang="en-GB" dirty="0">
                <a:latin typeface="Arial" charset="0"/>
                <a:cs typeface="Arial" charset="0"/>
              </a:rPr>
              <a:t>SPSS solution</a:t>
            </a:r>
            <a:endParaRPr lang="en-GB" dirty="0"/>
          </a:p>
        </p:txBody>
      </p:sp>
      <p:sp>
        <p:nvSpPr>
          <p:cNvPr id="3" name="Slide Number Placeholder 2">
            <a:extLst>
              <a:ext uri="{FF2B5EF4-FFF2-40B4-BE49-F238E27FC236}">
                <a16:creationId xmlns:a16="http://schemas.microsoft.com/office/drawing/2014/main" id="{1ABFA37B-2C76-488F-B667-CDAF8309FAA7}"/>
              </a:ext>
            </a:extLst>
          </p:cNvPr>
          <p:cNvSpPr>
            <a:spLocks noGrp="1"/>
          </p:cNvSpPr>
          <p:nvPr>
            <p:ph type="sldNum" sz="quarter" idx="10"/>
          </p:nvPr>
        </p:nvSpPr>
        <p:spPr/>
        <p:txBody>
          <a:bodyPr/>
          <a:lstStyle/>
          <a:p>
            <a:pPr>
              <a:defRPr/>
            </a:pPr>
            <a:fld id="{4F419DB5-B840-459A-B3F5-F90445991729}" type="slidenum">
              <a:rPr lang="en-GB" smtClean="0"/>
              <a:pPr>
                <a:defRPr/>
              </a:pPr>
              <a:t>17</a:t>
            </a:fld>
            <a:endParaRPr lang="en-GB" dirty="0"/>
          </a:p>
        </p:txBody>
      </p:sp>
      <p:sp>
        <p:nvSpPr>
          <p:cNvPr id="4" name="Footer Placeholder 3">
            <a:extLst>
              <a:ext uri="{FF2B5EF4-FFF2-40B4-BE49-F238E27FC236}">
                <a16:creationId xmlns:a16="http://schemas.microsoft.com/office/drawing/2014/main" id="{92A0A1D4-1AF3-4835-9294-51FDA2E51EF0}"/>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E10E9C7F-FFA8-4B2D-BA06-E83D257040BF}"/>
              </a:ext>
            </a:extLst>
          </p:cNvPr>
          <p:cNvSpPr/>
          <p:nvPr/>
        </p:nvSpPr>
        <p:spPr>
          <a:xfrm>
            <a:off x="500034" y="1196752"/>
            <a:ext cx="4648030" cy="1477328"/>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Note that in these examples we have no data to input but we must enter a data value to be able to use the methods described below. In this example, we have entered the number 1 into column 1 (VAR00001).</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680097A0-607A-4263-B119-C9AB9E737D71}"/>
              </a:ext>
            </a:extLst>
          </p:cNvPr>
          <p:cNvPicPr/>
          <p:nvPr/>
        </p:nvPicPr>
        <p:blipFill>
          <a:blip r:embed="rId2"/>
          <a:stretch>
            <a:fillRect/>
          </a:stretch>
        </p:blipFill>
        <p:spPr>
          <a:xfrm>
            <a:off x="5940152" y="1212379"/>
            <a:ext cx="2934072" cy="1271089"/>
          </a:xfrm>
          <a:prstGeom prst="rect">
            <a:avLst/>
          </a:prstGeom>
        </p:spPr>
      </p:pic>
      <p:sp>
        <p:nvSpPr>
          <p:cNvPr id="7" name="Rectangle 6">
            <a:extLst>
              <a:ext uri="{FF2B5EF4-FFF2-40B4-BE49-F238E27FC236}">
                <a16:creationId xmlns:a16="http://schemas.microsoft.com/office/drawing/2014/main" id="{2CDA6B1A-363F-46A6-8E46-1FE231ACFB14}"/>
              </a:ext>
            </a:extLst>
          </p:cNvPr>
          <p:cNvSpPr/>
          <p:nvPr/>
        </p:nvSpPr>
        <p:spPr>
          <a:xfrm>
            <a:off x="508418" y="2680874"/>
            <a:ext cx="8374190"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Now we can use SPSS Statistics to calculate the associated probabilities.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5729B3FB-A972-4AE3-960E-BEB88A634EFA}"/>
              </a:ext>
            </a:extLst>
          </p:cNvPr>
          <p:cNvSpPr/>
          <p:nvPr/>
        </p:nvSpPr>
        <p:spPr>
          <a:xfrm>
            <a:off x="533967" y="3116595"/>
            <a:ext cx="4645326" cy="1200329"/>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e3p11</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1-CDF.NORMAL (110, 100, 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2E0F4E5A-7044-4CF3-BF49-98F5B67C4597}"/>
              </a:ext>
            </a:extLst>
          </p:cNvPr>
          <p:cNvPicPr/>
          <p:nvPr/>
        </p:nvPicPr>
        <p:blipFill>
          <a:blip r:embed="rId3"/>
          <a:stretch>
            <a:fillRect/>
          </a:stretch>
        </p:blipFill>
        <p:spPr>
          <a:xfrm>
            <a:off x="5449466" y="3080504"/>
            <a:ext cx="3424758" cy="1371747"/>
          </a:xfrm>
          <a:prstGeom prst="rect">
            <a:avLst/>
          </a:prstGeom>
        </p:spPr>
      </p:pic>
      <p:sp>
        <p:nvSpPr>
          <p:cNvPr id="10" name="Rectangle 9">
            <a:extLst>
              <a:ext uri="{FF2B5EF4-FFF2-40B4-BE49-F238E27FC236}">
                <a16:creationId xmlns:a16="http://schemas.microsoft.com/office/drawing/2014/main" id="{9EACF86F-29C3-496C-9036-3D3AB7BC377F}"/>
              </a:ext>
            </a:extLst>
          </p:cNvPr>
          <p:cNvSpPr/>
          <p:nvPr/>
        </p:nvSpPr>
        <p:spPr>
          <a:xfrm>
            <a:off x="500034" y="4628447"/>
            <a:ext cx="6929486"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value will not be in the SPSS output file but in the SPSS data file in a column called e3p11</a:t>
            </a:r>
            <a:endParaRPr lang="en-GB" dirty="0"/>
          </a:p>
        </p:txBody>
      </p:sp>
      <p:pic>
        <p:nvPicPr>
          <p:cNvPr id="11" name="Picture 10">
            <a:extLst>
              <a:ext uri="{FF2B5EF4-FFF2-40B4-BE49-F238E27FC236}">
                <a16:creationId xmlns:a16="http://schemas.microsoft.com/office/drawing/2014/main" id="{0F0B0431-36C2-4B42-88FE-EDB29AA71224}"/>
              </a:ext>
            </a:extLst>
          </p:cNvPr>
          <p:cNvPicPr/>
          <p:nvPr/>
        </p:nvPicPr>
        <p:blipFill>
          <a:blip r:embed="rId4"/>
          <a:stretch>
            <a:fillRect/>
          </a:stretch>
        </p:blipFill>
        <p:spPr>
          <a:xfrm>
            <a:off x="7514694" y="4597800"/>
            <a:ext cx="1359530" cy="633826"/>
          </a:xfrm>
          <a:prstGeom prst="rect">
            <a:avLst/>
          </a:prstGeom>
        </p:spPr>
      </p:pic>
      <p:sp>
        <p:nvSpPr>
          <p:cNvPr id="12" name="Rectangle 11">
            <a:extLst>
              <a:ext uri="{FF2B5EF4-FFF2-40B4-BE49-F238E27FC236}">
                <a16:creationId xmlns:a16="http://schemas.microsoft.com/office/drawing/2014/main" id="{7E69D6A0-D221-4CF7-84A7-C0D9EE4A85D8}"/>
              </a:ext>
            </a:extLst>
          </p:cNvPr>
          <p:cNvSpPr/>
          <p:nvPr/>
        </p:nvSpPr>
        <p:spPr>
          <a:xfrm>
            <a:off x="720776" y="5491218"/>
            <a:ext cx="8027688"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probability that an individual tube length is at least 110 cm is 0.02275 (or 2.3%).</a:t>
            </a:r>
            <a:endParaRPr lang="en-GB" dirty="0"/>
          </a:p>
        </p:txBody>
      </p:sp>
    </p:spTree>
    <p:extLst>
      <p:ext uri="{BB962C8B-B14F-4D97-AF65-F5344CB8AC3E}">
        <p14:creationId xmlns:p14="http://schemas.microsoft.com/office/powerpoint/2010/main" val="3796049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500063" y="285750"/>
            <a:ext cx="6929437" cy="714375"/>
          </a:xfrm>
        </p:spPr>
        <p:txBody>
          <a:bodyPr/>
          <a:lstStyle/>
          <a:p>
            <a:r>
              <a:rPr lang="en-GB">
                <a:latin typeface="Arial" charset="0"/>
                <a:cs typeface="Arial" charset="0"/>
              </a:rPr>
              <a:t>Empirical rules</a:t>
            </a:r>
          </a:p>
        </p:txBody>
      </p:sp>
      <p:sp>
        <p:nvSpPr>
          <p:cNvPr id="3" name="Slide Number Placeholder 2"/>
          <p:cNvSpPr>
            <a:spLocks noGrp="1"/>
          </p:cNvSpPr>
          <p:nvPr>
            <p:ph type="sldNum" sz="quarter" idx="10"/>
          </p:nvPr>
        </p:nvSpPr>
        <p:spPr/>
        <p:txBody>
          <a:bodyPr/>
          <a:lstStyle/>
          <a:p>
            <a:pPr>
              <a:defRPr/>
            </a:pPr>
            <a:fld id="{D6CA7FF5-16C7-4D45-830F-E61F645242C4}" type="slidenum">
              <a:rPr lang="en-GB" smtClean="0"/>
              <a:pPr>
                <a:defRPr/>
              </a:pPr>
              <a:t>18</a:t>
            </a:fld>
            <a:endParaRPr lang="en-GB" dirty="0"/>
          </a:p>
        </p:txBody>
      </p:sp>
      <p:sp>
        <p:nvSpPr>
          <p:cNvPr id="215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1509" name="TextBox 4"/>
          <p:cNvSpPr txBox="1">
            <a:spLocks noChangeArrowheads="1"/>
          </p:cNvSpPr>
          <p:nvPr/>
        </p:nvSpPr>
        <p:spPr bwMode="auto">
          <a:xfrm>
            <a:off x="500063" y="1285875"/>
            <a:ext cx="82867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For a </a:t>
            </a:r>
            <a:r>
              <a:rPr lang="en-GB">
                <a:solidFill>
                  <a:srgbClr val="FF0000"/>
                </a:solidFill>
              </a:rPr>
              <a:t>normal distribution</a:t>
            </a:r>
            <a:r>
              <a:rPr lang="en-GB"/>
              <a:t> we can show that a simple relationship exists between the number (or proportion) of data points, the population mean value (</a:t>
            </a:r>
            <a:r>
              <a:rPr lang="el-GR"/>
              <a:t>μ</a:t>
            </a:r>
            <a:r>
              <a:rPr lang="en-GB"/>
              <a:t>), and the population standard deviation (</a:t>
            </a:r>
            <a:r>
              <a:rPr lang="el-GR"/>
              <a:t>σ</a:t>
            </a:r>
            <a:r>
              <a:rPr lang="en-GB"/>
              <a:t>).</a:t>
            </a:r>
          </a:p>
        </p:txBody>
      </p:sp>
      <p:pic>
        <p:nvPicPr>
          <p:cNvPr id="21510" name="Picture 5" descr="Figure 5p10.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0124" y="3490345"/>
            <a:ext cx="3903663" cy="235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5286375" y="3714750"/>
            <a:ext cx="3625850" cy="2032000"/>
          </a:xfrm>
          <a:prstGeom prst="rect">
            <a:avLst/>
          </a:prstGeom>
          <a:solidFill>
            <a:schemeClr val="accent6">
              <a:lumMod val="60000"/>
              <a:lumOff val="40000"/>
            </a:schemeClr>
          </a:solidFill>
        </p:spPr>
        <p:txBody>
          <a:bodyPr wrap="none">
            <a:spAutoFit/>
          </a:bodyPr>
          <a:lstStyle/>
          <a:p>
            <a:pPr>
              <a:defRPr/>
            </a:pPr>
            <a:r>
              <a:rPr lang="en-GB" dirty="0"/>
              <a:t>Empirical rules:</a:t>
            </a:r>
          </a:p>
          <a:p>
            <a:pPr>
              <a:defRPr/>
            </a:pPr>
            <a:endParaRPr lang="en-GB" dirty="0"/>
          </a:p>
          <a:p>
            <a:pPr marL="361950" indent="-361950">
              <a:buFont typeface="Arial" pitchFamily="34" charset="0"/>
              <a:buChar char="•"/>
              <a:defRPr/>
            </a:pPr>
            <a:r>
              <a:rPr lang="en-GB" dirty="0"/>
              <a:t>μ ± </a:t>
            </a:r>
            <a:r>
              <a:rPr lang="el-GR" dirty="0"/>
              <a:t>σ</a:t>
            </a:r>
            <a:r>
              <a:rPr lang="en-GB" dirty="0"/>
              <a:t> ≈ 68% of data values</a:t>
            </a:r>
          </a:p>
          <a:p>
            <a:pPr marL="361950" indent="-361950">
              <a:buFont typeface="Arial" pitchFamily="34" charset="0"/>
              <a:buChar char="•"/>
              <a:defRPr/>
            </a:pPr>
            <a:endParaRPr lang="en-GB" dirty="0"/>
          </a:p>
          <a:p>
            <a:pPr marL="361950" indent="-361950">
              <a:buFont typeface="Arial" pitchFamily="34" charset="0"/>
              <a:buChar char="•"/>
              <a:defRPr/>
            </a:pPr>
            <a:r>
              <a:rPr lang="en-GB" dirty="0"/>
              <a:t>μ ± 2</a:t>
            </a:r>
            <a:r>
              <a:rPr lang="el-GR" dirty="0"/>
              <a:t>σ</a:t>
            </a:r>
            <a:r>
              <a:rPr lang="en-GB" dirty="0"/>
              <a:t> ≈ 95% of data values</a:t>
            </a:r>
          </a:p>
          <a:p>
            <a:pPr marL="361950" indent="-361950">
              <a:buFont typeface="Arial" pitchFamily="34" charset="0"/>
              <a:buChar char="•"/>
              <a:defRPr/>
            </a:pPr>
            <a:endParaRPr lang="en-GB" dirty="0"/>
          </a:p>
          <a:p>
            <a:pPr marL="361950" indent="-361950">
              <a:buFont typeface="Arial" pitchFamily="34" charset="0"/>
              <a:buChar char="•"/>
              <a:defRPr/>
            </a:pPr>
            <a:r>
              <a:rPr lang="en-GB" dirty="0"/>
              <a:t>μ ± 3</a:t>
            </a:r>
            <a:r>
              <a:rPr lang="el-GR" dirty="0"/>
              <a:t>σ</a:t>
            </a:r>
            <a:r>
              <a:rPr lang="en-GB" dirty="0"/>
              <a:t> ≈ 99.7% of data values</a:t>
            </a:r>
          </a:p>
        </p:txBody>
      </p:sp>
      <p:sp>
        <p:nvSpPr>
          <p:cNvPr id="21512" name="TextBox 7"/>
          <p:cNvSpPr txBox="1">
            <a:spLocks noChangeArrowheads="1"/>
          </p:cNvSpPr>
          <p:nvPr/>
        </p:nvSpPr>
        <p:spPr bwMode="auto">
          <a:xfrm>
            <a:off x="500063" y="2286000"/>
            <a:ext cx="82867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For a normal distribution the middle (average) value is the population mean, </a:t>
            </a:r>
            <a:r>
              <a:rPr lang="el-GR"/>
              <a:t>μ</a:t>
            </a:r>
            <a:r>
              <a:rPr lang="en-GB"/>
              <a:t>, with the data points (or values) symmetrically and evenly spread out either side of this mean value. For </a:t>
            </a:r>
            <a:r>
              <a:rPr lang="en-GB">
                <a:solidFill>
                  <a:srgbClr val="7030A0"/>
                </a:solidFill>
              </a:rPr>
              <a:t>one standard deviation either side of this mean value will contain approximately 34% of all the data values</a:t>
            </a:r>
            <a:r>
              <a:rPr lang="en-GB"/>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500063" y="285750"/>
            <a:ext cx="8358187" cy="714375"/>
          </a:xfrm>
        </p:spPr>
        <p:txBody>
          <a:bodyPr/>
          <a:lstStyle/>
          <a:p>
            <a:r>
              <a:rPr lang="en-GB" sz="2800" dirty="0">
                <a:latin typeface="Arial" charset="0"/>
                <a:cs typeface="Arial" charset="0"/>
              </a:rPr>
              <a:t>Checking for Normality – Normal Probability plot</a:t>
            </a:r>
          </a:p>
        </p:txBody>
      </p:sp>
      <p:sp>
        <p:nvSpPr>
          <p:cNvPr id="3" name="Slide Number Placeholder 2"/>
          <p:cNvSpPr>
            <a:spLocks noGrp="1"/>
          </p:cNvSpPr>
          <p:nvPr>
            <p:ph type="sldNum" sz="quarter" idx="10"/>
          </p:nvPr>
        </p:nvSpPr>
        <p:spPr/>
        <p:txBody>
          <a:bodyPr/>
          <a:lstStyle/>
          <a:p>
            <a:pPr>
              <a:defRPr/>
            </a:pPr>
            <a:fld id="{E0165596-E082-4D68-9251-12A33342AF23}" type="slidenum">
              <a:rPr lang="en-GB" smtClean="0"/>
              <a:pPr>
                <a:defRPr/>
              </a:pPr>
              <a:t>19</a:t>
            </a:fld>
            <a:endParaRPr lang="en-GB" dirty="0"/>
          </a:p>
        </p:txBody>
      </p:sp>
      <p:sp>
        <p:nvSpPr>
          <p:cNvPr id="2253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2533" name="Rectangle 5"/>
          <p:cNvSpPr>
            <a:spLocks noChangeArrowheads="1"/>
          </p:cNvSpPr>
          <p:nvPr/>
        </p:nvSpPr>
        <p:spPr bwMode="auto">
          <a:xfrm>
            <a:off x="500063" y="1214438"/>
            <a:ext cx="835818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The issue of checking whether the population is normally distributed is an important concept and can be achieved by either: constructing a </a:t>
            </a:r>
            <a:r>
              <a:rPr lang="en-GB" dirty="0">
                <a:solidFill>
                  <a:srgbClr val="FF0000"/>
                </a:solidFill>
              </a:rPr>
              <a:t>five-number summary</a:t>
            </a:r>
            <a:r>
              <a:rPr lang="en-GB" dirty="0"/>
              <a:t> (or box plot – see chapter 2), and/or constructing a </a:t>
            </a:r>
            <a:r>
              <a:rPr lang="en-GB" dirty="0">
                <a:solidFill>
                  <a:srgbClr val="FF0000"/>
                </a:solidFill>
              </a:rPr>
              <a:t>normal probability plot</a:t>
            </a:r>
            <a:r>
              <a:rPr lang="en-GB" dirty="0"/>
              <a:t>.</a:t>
            </a:r>
          </a:p>
        </p:txBody>
      </p:sp>
      <p:sp>
        <p:nvSpPr>
          <p:cNvPr id="8" name="Rectangle 7">
            <a:extLst>
              <a:ext uri="{FF2B5EF4-FFF2-40B4-BE49-F238E27FC236}">
                <a16:creationId xmlns:a16="http://schemas.microsoft.com/office/drawing/2014/main" id="{8AE0FAFF-2D5E-4D14-AA30-D1EC7DEA08D6}"/>
              </a:ext>
            </a:extLst>
          </p:cNvPr>
          <p:cNvSpPr/>
          <p:nvPr/>
        </p:nvSpPr>
        <p:spPr>
          <a:xfrm>
            <a:off x="607795" y="2440895"/>
            <a:ext cx="2571750" cy="369888"/>
          </a:xfrm>
          <a:prstGeom prst="rect">
            <a:avLst/>
          </a:prstGeom>
          <a:solidFill>
            <a:schemeClr val="accent6">
              <a:lumMod val="60000"/>
              <a:lumOff val="40000"/>
            </a:schemeClr>
          </a:solidFill>
        </p:spPr>
        <p:txBody>
          <a:bodyPr>
            <a:spAutoFit/>
          </a:bodyPr>
          <a:lstStyle/>
          <a:p>
            <a:pPr>
              <a:defRPr/>
            </a:pPr>
            <a:r>
              <a:rPr lang="en-GB" dirty="0"/>
              <a:t>Normal Probability Plot</a:t>
            </a:r>
          </a:p>
        </p:txBody>
      </p:sp>
      <p:sp>
        <p:nvSpPr>
          <p:cNvPr id="10" name="Rectangle 6">
            <a:extLst>
              <a:ext uri="{FF2B5EF4-FFF2-40B4-BE49-F238E27FC236}">
                <a16:creationId xmlns:a16="http://schemas.microsoft.com/office/drawing/2014/main" id="{9D19940E-1C89-4068-8D68-61747F6A0DE0}"/>
              </a:ext>
            </a:extLst>
          </p:cNvPr>
          <p:cNvSpPr>
            <a:spLocks noChangeArrowheads="1"/>
          </p:cNvSpPr>
          <p:nvPr/>
        </p:nvSpPr>
        <p:spPr bwMode="auto">
          <a:xfrm>
            <a:off x="495526" y="2953412"/>
            <a:ext cx="83581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A normal probability plot consists of constructing a graph of data values against a corresponding Z value where Z is based upon the ordered value. </a:t>
            </a:r>
          </a:p>
        </p:txBody>
      </p:sp>
      <p:sp>
        <p:nvSpPr>
          <p:cNvPr id="11" name="Rectangle 7">
            <a:extLst>
              <a:ext uri="{FF2B5EF4-FFF2-40B4-BE49-F238E27FC236}">
                <a16:creationId xmlns:a16="http://schemas.microsoft.com/office/drawing/2014/main" id="{FBE8907E-FB3F-4E7B-B7E2-7970AFA600C6}"/>
              </a:ext>
            </a:extLst>
          </p:cNvPr>
          <p:cNvSpPr>
            <a:spLocks noChangeArrowheads="1"/>
          </p:cNvSpPr>
          <p:nvPr/>
        </p:nvSpPr>
        <p:spPr bwMode="auto">
          <a:xfrm>
            <a:off x="755576" y="3599524"/>
            <a:ext cx="3689565" cy="2308324"/>
          </a:xfrm>
          <a:prstGeom prst="rect">
            <a:avLst/>
          </a:prstGeom>
          <a:solidFill>
            <a:schemeClr val="accent3">
              <a:lumMod val="20000"/>
              <a:lumOff val="80000"/>
            </a:schemeClr>
          </a:solidFill>
          <a:ln>
            <a:noFill/>
          </a:ln>
        </p:spPr>
        <p:txBody>
          <a:bodyPr wrap="square">
            <a:spAutoFit/>
          </a:bodyPr>
          <a:lstStyle/>
          <a:p>
            <a:r>
              <a:rPr lang="en-GB" dirty="0">
                <a:solidFill>
                  <a:srgbClr val="FF0000"/>
                </a:solidFill>
              </a:rPr>
              <a:t>Example 3.7</a:t>
            </a:r>
          </a:p>
          <a:p>
            <a:r>
              <a:rPr lang="en-GB" dirty="0"/>
              <a:t>The manager at BIG JIMS restaurant is concerned at the time it takes to process credit card payments at the counter by counter staff. Construct a normal probability plot to check if data normally distributed.</a:t>
            </a:r>
          </a:p>
        </p:txBody>
      </p:sp>
      <p:graphicFrame>
        <p:nvGraphicFramePr>
          <p:cNvPr id="12" name="Table 11">
            <a:extLst>
              <a:ext uri="{FF2B5EF4-FFF2-40B4-BE49-F238E27FC236}">
                <a16:creationId xmlns:a16="http://schemas.microsoft.com/office/drawing/2014/main" id="{7DB616A7-A2DA-40A5-B257-8897D895DC86}"/>
              </a:ext>
            </a:extLst>
          </p:cNvPr>
          <p:cNvGraphicFramePr>
            <a:graphicFrameLocks noGrp="1"/>
          </p:cNvGraphicFramePr>
          <p:nvPr>
            <p:extLst>
              <p:ext uri="{D42A27DB-BD31-4B8C-83A1-F6EECF244321}">
                <p14:modId xmlns:p14="http://schemas.microsoft.com/office/powerpoint/2010/main" val="3122483128"/>
              </p:ext>
            </p:extLst>
          </p:nvPr>
        </p:nvGraphicFramePr>
        <p:xfrm>
          <a:off x="4698860" y="4055541"/>
          <a:ext cx="4000499" cy="1539875"/>
        </p:xfrm>
        <a:graphic>
          <a:graphicData uri="http://schemas.openxmlformats.org/drawingml/2006/table">
            <a:tbl>
              <a:tblPr/>
              <a:tblGrid>
                <a:gridCol w="902780">
                  <a:extLst>
                    <a:ext uri="{9D8B030D-6E8A-4147-A177-3AD203B41FA5}">
                      <a16:colId xmlns:a16="http://schemas.microsoft.com/office/drawing/2014/main" val="20000"/>
                    </a:ext>
                  </a:extLst>
                </a:gridCol>
                <a:gridCol w="738639">
                  <a:extLst>
                    <a:ext uri="{9D8B030D-6E8A-4147-A177-3AD203B41FA5}">
                      <a16:colId xmlns:a16="http://schemas.microsoft.com/office/drawing/2014/main" val="20001"/>
                    </a:ext>
                  </a:extLst>
                </a:gridCol>
                <a:gridCol w="820708">
                  <a:extLst>
                    <a:ext uri="{9D8B030D-6E8A-4147-A177-3AD203B41FA5}">
                      <a16:colId xmlns:a16="http://schemas.microsoft.com/office/drawing/2014/main" val="20002"/>
                    </a:ext>
                  </a:extLst>
                </a:gridCol>
                <a:gridCol w="820708">
                  <a:extLst>
                    <a:ext uri="{9D8B030D-6E8A-4147-A177-3AD203B41FA5}">
                      <a16:colId xmlns:a16="http://schemas.microsoft.com/office/drawing/2014/main" val="20003"/>
                    </a:ext>
                  </a:extLst>
                </a:gridCol>
                <a:gridCol w="717664">
                  <a:extLst>
                    <a:ext uri="{9D8B030D-6E8A-4147-A177-3AD203B41FA5}">
                      <a16:colId xmlns:a16="http://schemas.microsoft.com/office/drawing/2014/main" val="20004"/>
                    </a:ext>
                  </a:extLst>
                </a:gridCol>
              </a:tblGrid>
              <a:tr h="307975">
                <a:tc gridSpan="5">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Processing credit cards (n= 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07975">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0.64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0.85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0.92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7975">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0.96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1.09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7975">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0.79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7975">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1.38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1.50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endParaRPr lang="en-GB" sz="16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500063" y="285750"/>
            <a:ext cx="6929437" cy="714375"/>
          </a:xfrm>
        </p:spPr>
        <p:txBody>
          <a:bodyPr/>
          <a:lstStyle/>
          <a:p>
            <a:r>
              <a:rPr lang="en-GB">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18D97200-5F06-485D-8BF8-5EBB769CA3FD}" type="slidenum">
              <a:rPr lang="en-GB" smtClean="0"/>
              <a:pPr>
                <a:defRPr/>
              </a:pPr>
              <a:t>2</a:t>
            </a:fld>
            <a:endParaRPr lang="en-GB" dirty="0"/>
          </a:p>
        </p:txBody>
      </p:sp>
      <p:sp>
        <p:nvSpPr>
          <p:cNvPr id="1126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TextBox 4"/>
          <p:cNvSpPr txBox="1"/>
          <p:nvPr/>
        </p:nvSpPr>
        <p:spPr>
          <a:xfrm>
            <a:off x="571500" y="1285875"/>
            <a:ext cx="8286750" cy="2862322"/>
          </a:xfrm>
          <a:prstGeom prst="rect">
            <a:avLst/>
          </a:prstGeom>
          <a:noFill/>
        </p:spPr>
        <p:txBody>
          <a:bodyPr>
            <a:spAutoFit/>
          </a:bodyPr>
          <a:lstStyle/>
          <a:p>
            <a:pPr>
              <a:defRPr/>
            </a:pPr>
            <a:r>
              <a:rPr lang="en-GB" dirty="0"/>
              <a:t>On completing this unit you should be able to:</a:t>
            </a:r>
          </a:p>
          <a:p>
            <a:pPr>
              <a:defRPr/>
            </a:pPr>
            <a:endParaRPr lang="en-GB" dirty="0"/>
          </a:p>
          <a:p>
            <a:pPr marL="285750" lvl="0" indent="-285750" hangingPunct="0">
              <a:buFont typeface="Arial" panose="020B0604020202020204" pitchFamily="34" charset="0"/>
              <a:buChar char="•"/>
            </a:pPr>
            <a:r>
              <a:rPr lang="en-GB" dirty="0"/>
              <a:t>Understand key probability terms, such as: experiment, outcome, sample space, relative frequency, sample probability, mutually exclusive events, independent events, and tree diagrams.</a:t>
            </a:r>
          </a:p>
          <a:p>
            <a:pPr marL="285750" lvl="0" indent="-285750" hangingPunct="0">
              <a:buFont typeface="Arial" panose="020B0604020202020204" pitchFamily="34" charset="0"/>
              <a:buChar char="•"/>
            </a:pPr>
            <a:r>
              <a:rPr lang="en-GB" dirty="0">
                <a:solidFill>
                  <a:srgbClr val="FF0000"/>
                </a:solidFill>
              </a:rPr>
              <a:t>Identify a continuous probability distribution and calculate the mean and variance.</a:t>
            </a:r>
          </a:p>
          <a:p>
            <a:pPr marL="285750" lvl="0" indent="-285750" hangingPunct="0">
              <a:buFont typeface="Arial" panose="020B0604020202020204" pitchFamily="34" charset="0"/>
              <a:buChar char="•"/>
            </a:pPr>
            <a:r>
              <a:rPr lang="en-GB" dirty="0"/>
              <a:t>Identify a discrete probability distribution and calculate the mean and variance.</a:t>
            </a:r>
          </a:p>
          <a:p>
            <a:pPr marL="285750" lvl="0" indent="-285750" hangingPunct="0">
              <a:buFont typeface="Arial" panose="020B0604020202020204" pitchFamily="34" charset="0"/>
              <a:buChar char="•"/>
            </a:pPr>
            <a:r>
              <a:rPr lang="en-GB" dirty="0">
                <a:solidFill>
                  <a:srgbClr val="FF0000"/>
                </a:solidFill>
              </a:rPr>
              <a:t>Solve problems using Microsoft Excel and IBM SPSS software packages.</a:t>
            </a:r>
          </a:p>
        </p:txBody>
      </p:sp>
    </p:spTree>
    <p:extLst>
      <p:ext uri="{BB962C8B-B14F-4D97-AF65-F5344CB8AC3E}">
        <p14:creationId xmlns:p14="http://schemas.microsoft.com/office/powerpoint/2010/main" val="856749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ctrTitle"/>
          </p:nvPr>
        </p:nvSpPr>
        <p:spPr>
          <a:xfrm>
            <a:off x="500063" y="285750"/>
            <a:ext cx="8358187" cy="714375"/>
          </a:xfrm>
        </p:spPr>
        <p:txBody>
          <a:bodyPr/>
          <a:lstStyle/>
          <a:p>
            <a:r>
              <a:rPr lang="en-GB" dirty="0">
                <a:latin typeface="Arial" charset="0"/>
                <a:cs typeface="Arial" charset="0"/>
              </a:rPr>
              <a:t>Normal probability plot (continued) – </a:t>
            </a:r>
            <a:r>
              <a:rPr lang="en-GB" dirty="0">
                <a:solidFill>
                  <a:srgbClr val="FF0000"/>
                </a:solidFill>
                <a:latin typeface="Arial" charset="0"/>
                <a:cs typeface="Arial" charset="0"/>
              </a:rPr>
              <a:t>How to?</a:t>
            </a:r>
          </a:p>
        </p:txBody>
      </p:sp>
      <p:sp>
        <p:nvSpPr>
          <p:cNvPr id="3" name="Slide Number Placeholder 2"/>
          <p:cNvSpPr>
            <a:spLocks noGrp="1"/>
          </p:cNvSpPr>
          <p:nvPr>
            <p:ph type="sldNum" sz="quarter" idx="10"/>
          </p:nvPr>
        </p:nvSpPr>
        <p:spPr/>
        <p:txBody>
          <a:bodyPr/>
          <a:lstStyle/>
          <a:p>
            <a:pPr>
              <a:defRPr/>
            </a:pPr>
            <a:fld id="{460ADED4-98F9-405D-8291-C7EC38F6D493}" type="slidenum">
              <a:rPr lang="en-GB" smtClean="0"/>
              <a:pPr>
                <a:defRPr/>
              </a:pPr>
              <a:t>20</a:t>
            </a:fld>
            <a:endParaRPr lang="en-GB" dirty="0"/>
          </a:p>
        </p:txBody>
      </p:sp>
      <p:sp>
        <p:nvSpPr>
          <p:cNvPr id="2458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6" name="Rectangle 5"/>
          <p:cNvSpPr/>
          <p:nvPr/>
        </p:nvSpPr>
        <p:spPr>
          <a:xfrm>
            <a:off x="571500" y="1214438"/>
            <a:ext cx="8286750" cy="4800600"/>
          </a:xfrm>
          <a:prstGeom prst="rect">
            <a:avLst/>
          </a:prstGeom>
        </p:spPr>
        <p:txBody>
          <a:bodyPr>
            <a:spAutoFit/>
          </a:bodyPr>
          <a:lstStyle/>
          <a:p>
            <a:pPr>
              <a:defRPr/>
            </a:pPr>
            <a:r>
              <a:rPr lang="en-GB" dirty="0"/>
              <a:t>The method to create the normal probability plot is as follows:</a:t>
            </a:r>
          </a:p>
          <a:p>
            <a:pPr>
              <a:defRPr/>
            </a:pPr>
            <a:endParaRPr lang="en-GB" dirty="0"/>
          </a:p>
          <a:p>
            <a:pPr marL="361950" indent="-361950">
              <a:buFont typeface="Arial" pitchFamily="34" charset="0"/>
              <a:buChar char="•"/>
              <a:defRPr/>
            </a:pPr>
            <a:r>
              <a:rPr lang="en-GB" dirty="0"/>
              <a:t>Order the data values (1, 2, 3,       , n) with 1 referring to the smallest data value and n representing the largest data value</a:t>
            </a:r>
          </a:p>
          <a:p>
            <a:pPr marL="361950" indent="-361950">
              <a:buFont typeface="Arial" pitchFamily="34" charset="0"/>
              <a:buChar char="•"/>
              <a:defRPr/>
            </a:pPr>
            <a:endParaRPr lang="en-GB" dirty="0"/>
          </a:p>
          <a:p>
            <a:pPr marL="361950" indent="-361950">
              <a:buFont typeface="Arial" pitchFamily="34" charset="0"/>
              <a:buChar char="•"/>
              <a:defRPr/>
            </a:pPr>
            <a:r>
              <a:rPr lang="en-GB" dirty="0"/>
              <a:t>For the first data value (smallest) calculate the cumulative area using the formula: = 1/ (n+1)</a:t>
            </a:r>
          </a:p>
          <a:p>
            <a:pPr marL="361950" indent="-361950">
              <a:buFont typeface="Arial" pitchFamily="34" charset="0"/>
              <a:buChar char="•"/>
              <a:defRPr/>
            </a:pPr>
            <a:endParaRPr lang="en-GB" dirty="0"/>
          </a:p>
          <a:p>
            <a:pPr marL="361950" indent="-361950">
              <a:buFont typeface="Arial" pitchFamily="34" charset="0"/>
              <a:buChar char="•"/>
              <a:defRPr/>
            </a:pPr>
            <a:r>
              <a:rPr lang="en-GB" dirty="0"/>
              <a:t>Calculate the value of Z for this cumulative area using the Excel Function: =NORMSINV (Z value)</a:t>
            </a:r>
          </a:p>
          <a:p>
            <a:pPr marL="361950" indent="-361950">
              <a:buFont typeface="Arial" pitchFamily="34" charset="0"/>
              <a:buChar char="•"/>
              <a:defRPr/>
            </a:pPr>
            <a:endParaRPr lang="en-GB" dirty="0"/>
          </a:p>
          <a:p>
            <a:pPr marL="361950" indent="-361950">
              <a:buFont typeface="Arial" pitchFamily="34" charset="0"/>
              <a:buChar char="•"/>
              <a:defRPr/>
            </a:pPr>
            <a:r>
              <a:rPr lang="en-GB" dirty="0"/>
              <a:t>Repeat for the other values where the cumulative area is given by the formula: =old area + 1/(n+1)</a:t>
            </a:r>
          </a:p>
          <a:p>
            <a:pPr marL="361950" indent="-361950">
              <a:buFont typeface="Arial" pitchFamily="34" charset="0"/>
              <a:buChar char="•"/>
              <a:defRPr/>
            </a:pPr>
            <a:endParaRPr lang="en-GB" dirty="0"/>
          </a:p>
          <a:p>
            <a:pPr marL="361950" indent="-361950">
              <a:buFont typeface="Arial" pitchFamily="34" charset="0"/>
              <a:buChar char="•"/>
              <a:defRPr/>
            </a:pPr>
            <a:r>
              <a:rPr lang="en-GB" dirty="0"/>
              <a:t>Input data values with smallest to largest value</a:t>
            </a:r>
          </a:p>
          <a:p>
            <a:pPr marL="361950" indent="-361950">
              <a:buFont typeface="Arial" pitchFamily="34" charset="0"/>
              <a:buChar char="•"/>
              <a:defRPr/>
            </a:pPr>
            <a:endParaRPr lang="en-GB" dirty="0"/>
          </a:p>
          <a:p>
            <a:pPr marL="361950" indent="-361950">
              <a:buFont typeface="Arial" pitchFamily="34" charset="0"/>
              <a:buChar char="•"/>
              <a:defRPr/>
            </a:pPr>
            <a:r>
              <a:rPr lang="en-GB" dirty="0"/>
              <a:t>Plot data value y against Z value for each data point.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500063" y="285750"/>
            <a:ext cx="8367138" cy="714375"/>
          </a:xfrm>
        </p:spPr>
        <p:txBody>
          <a:bodyPr/>
          <a:lstStyle/>
          <a:p>
            <a:r>
              <a:rPr lang="en-GB" dirty="0">
                <a:latin typeface="Arial" charset="0"/>
                <a:cs typeface="Arial" charset="0"/>
              </a:rPr>
              <a:t>Normal probability plot – Excel solution</a:t>
            </a:r>
          </a:p>
        </p:txBody>
      </p:sp>
      <p:sp>
        <p:nvSpPr>
          <p:cNvPr id="3" name="Slide Number Placeholder 2"/>
          <p:cNvSpPr>
            <a:spLocks noGrp="1"/>
          </p:cNvSpPr>
          <p:nvPr>
            <p:ph type="sldNum" sz="quarter" idx="10"/>
          </p:nvPr>
        </p:nvSpPr>
        <p:spPr/>
        <p:txBody>
          <a:bodyPr/>
          <a:lstStyle/>
          <a:p>
            <a:pPr>
              <a:defRPr/>
            </a:pPr>
            <a:fld id="{12EB682B-4FCD-4F1E-8EF6-53BF7CDE9AB7}" type="slidenum">
              <a:rPr lang="en-GB" smtClean="0"/>
              <a:pPr>
                <a:defRPr/>
              </a:pPr>
              <a:t>21</a:t>
            </a:fld>
            <a:endParaRPr lang="en-GB" dirty="0"/>
          </a:p>
        </p:txBody>
      </p:sp>
      <p:sp>
        <p:nvSpPr>
          <p:cNvPr id="2560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5608" name="TextBox 7"/>
          <p:cNvSpPr txBox="1">
            <a:spLocks noChangeArrowheads="1"/>
          </p:cNvSpPr>
          <p:nvPr/>
        </p:nvSpPr>
        <p:spPr bwMode="auto">
          <a:xfrm>
            <a:off x="5620566" y="1285874"/>
            <a:ext cx="324663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Excel solution: Ordered data value against z value</a:t>
            </a:r>
          </a:p>
        </p:txBody>
      </p:sp>
      <p:sp>
        <p:nvSpPr>
          <p:cNvPr id="25609" name="Rectangle 8"/>
          <p:cNvSpPr>
            <a:spLocks noChangeArrowheads="1"/>
          </p:cNvSpPr>
          <p:nvPr/>
        </p:nvSpPr>
        <p:spPr bwMode="auto">
          <a:xfrm>
            <a:off x="505807" y="4786662"/>
            <a:ext cx="8429625" cy="1077218"/>
          </a:xfrm>
          <a:prstGeom prst="rect">
            <a:avLst/>
          </a:prstGeom>
          <a:solidFill>
            <a:schemeClr val="accent3">
              <a:lumMod val="20000"/>
              <a:lumOff val="80000"/>
            </a:schemeClr>
          </a:solidFill>
          <a:ln>
            <a:noFill/>
          </a:ln>
        </p:spPr>
        <p:txBody>
          <a:bodyPr>
            <a:spAutoFit/>
          </a:bodyPr>
          <a:lstStyle/>
          <a:p>
            <a:r>
              <a:rPr lang="en-GB" sz="1600" dirty="0"/>
              <a:t>We observe from the graph that the relationship between the data values and Z is approximately a straight line. For data that is normally distributed we would expect the relationship to be linear. </a:t>
            </a:r>
            <a:r>
              <a:rPr lang="en-GB" sz="1600" dirty="0">
                <a:solidFill>
                  <a:srgbClr val="FF0000"/>
                </a:solidFill>
              </a:rPr>
              <a:t>In this situation, we would conclude that the data values are approximately normally distributed.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4179" y="2045932"/>
            <a:ext cx="3343022" cy="2591429"/>
          </a:xfrm>
          <a:prstGeom prst="rect">
            <a:avLst/>
          </a:prstGeom>
        </p:spPr>
      </p:pic>
      <p:pic>
        <p:nvPicPr>
          <p:cNvPr id="10" name="Picture 9">
            <a:extLst>
              <a:ext uri="{FF2B5EF4-FFF2-40B4-BE49-F238E27FC236}">
                <a16:creationId xmlns:a16="http://schemas.microsoft.com/office/drawing/2014/main" id="{43CD434E-7904-49C8-861A-1EC6D0C0878B}"/>
              </a:ext>
            </a:extLst>
          </p:cNvPr>
          <p:cNvPicPr/>
          <p:nvPr/>
        </p:nvPicPr>
        <p:blipFill>
          <a:blip r:embed="rId3"/>
          <a:stretch>
            <a:fillRect/>
          </a:stretch>
        </p:blipFill>
        <p:spPr>
          <a:xfrm>
            <a:off x="683568" y="1270467"/>
            <a:ext cx="4572000" cy="338899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930D2-FC74-4471-AF77-95640AE29B50}"/>
              </a:ext>
            </a:extLst>
          </p:cNvPr>
          <p:cNvSpPr>
            <a:spLocks noGrp="1"/>
          </p:cNvSpPr>
          <p:nvPr>
            <p:ph type="ctrTitle"/>
          </p:nvPr>
        </p:nvSpPr>
        <p:spPr>
          <a:xfrm>
            <a:off x="500034" y="285728"/>
            <a:ext cx="8320438" cy="714380"/>
          </a:xfrm>
        </p:spPr>
        <p:txBody>
          <a:bodyPr/>
          <a:lstStyle/>
          <a:p>
            <a:r>
              <a:rPr lang="en-GB" dirty="0">
                <a:latin typeface="Arial" charset="0"/>
                <a:cs typeface="Arial" charset="0"/>
              </a:rPr>
              <a:t>Normal probability plot – SPSS solution</a:t>
            </a:r>
            <a:endParaRPr lang="en-GB" dirty="0"/>
          </a:p>
        </p:txBody>
      </p:sp>
      <p:sp>
        <p:nvSpPr>
          <p:cNvPr id="3" name="Slide Number Placeholder 2">
            <a:extLst>
              <a:ext uri="{FF2B5EF4-FFF2-40B4-BE49-F238E27FC236}">
                <a16:creationId xmlns:a16="http://schemas.microsoft.com/office/drawing/2014/main" id="{49A4B441-04ED-455A-A46B-2F0F07B7056D}"/>
              </a:ext>
            </a:extLst>
          </p:cNvPr>
          <p:cNvSpPr>
            <a:spLocks noGrp="1"/>
          </p:cNvSpPr>
          <p:nvPr>
            <p:ph type="sldNum" sz="quarter" idx="10"/>
          </p:nvPr>
        </p:nvSpPr>
        <p:spPr/>
        <p:txBody>
          <a:bodyPr/>
          <a:lstStyle/>
          <a:p>
            <a:pPr>
              <a:defRPr/>
            </a:pPr>
            <a:fld id="{4F419DB5-B840-459A-B3F5-F90445991729}" type="slidenum">
              <a:rPr lang="en-GB" smtClean="0"/>
              <a:pPr>
                <a:defRPr/>
              </a:pPr>
              <a:t>22</a:t>
            </a:fld>
            <a:endParaRPr lang="en-GB" dirty="0"/>
          </a:p>
        </p:txBody>
      </p:sp>
      <p:sp>
        <p:nvSpPr>
          <p:cNvPr id="4" name="Footer Placeholder 3">
            <a:extLst>
              <a:ext uri="{FF2B5EF4-FFF2-40B4-BE49-F238E27FC236}">
                <a16:creationId xmlns:a16="http://schemas.microsoft.com/office/drawing/2014/main" id="{1AA9AE1C-F70A-431F-AFA9-AEA7C4780502}"/>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EF2D9C8-423B-40BC-BFF0-5414393BB6ED}"/>
              </a:ext>
            </a:extLst>
          </p:cNvPr>
          <p:cNvSpPr/>
          <p:nvPr/>
        </p:nvSpPr>
        <p:spPr>
          <a:xfrm>
            <a:off x="500034" y="1268760"/>
            <a:ext cx="2991846"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Enter data into SPSS into one column – I have called the column variable Normalcheck</a:t>
            </a:r>
            <a:endParaRPr lang="en-GB" dirty="0"/>
          </a:p>
        </p:txBody>
      </p:sp>
      <p:pic>
        <p:nvPicPr>
          <p:cNvPr id="6" name="Picture 5">
            <a:extLst>
              <a:ext uri="{FF2B5EF4-FFF2-40B4-BE49-F238E27FC236}">
                <a16:creationId xmlns:a16="http://schemas.microsoft.com/office/drawing/2014/main" id="{4F266711-DCC3-416F-B939-6DFB967D5AD0}"/>
              </a:ext>
            </a:extLst>
          </p:cNvPr>
          <p:cNvPicPr/>
          <p:nvPr/>
        </p:nvPicPr>
        <p:blipFill>
          <a:blip r:embed="rId2"/>
          <a:stretch>
            <a:fillRect/>
          </a:stretch>
        </p:blipFill>
        <p:spPr>
          <a:xfrm>
            <a:off x="1222673" y="2147883"/>
            <a:ext cx="1728192" cy="3685182"/>
          </a:xfrm>
          <a:prstGeom prst="rect">
            <a:avLst/>
          </a:prstGeom>
        </p:spPr>
      </p:pic>
      <p:sp>
        <p:nvSpPr>
          <p:cNvPr id="7" name="Rectangle 6">
            <a:extLst>
              <a:ext uri="{FF2B5EF4-FFF2-40B4-BE49-F238E27FC236}">
                <a16:creationId xmlns:a16="http://schemas.microsoft.com/office/drawing/2014/main" id="{65498110-2AEE-4D27-9987-81EE4EA0354D}"/>
              </a:ext>
            </a:extLst>
          </p:cNvPr>
          <p:cNvSpPr/>
          <p:nvPr/>
        </p:nvSpPr>
        <p:spPr>
          <a:xfrm>
            <a:off x="4139952" y="1273821"/>
            <a:ext cx="4680519" cy="646331"/>
          </a:xfrm>
          <a:prstGeom prst="rect">
            <a:avLst/>
          </a:prstGeom>
          <a:solidFill>
            <a:schemeClr val="accent2">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nalyze &gt; D</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scriptive Statistics &gt; </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xplore</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Transfer variable into </a:t>
            </a:r>
            <a:r>
              <a:rPr lang="en-GB" u="sng" dirty="0">
                <a:latin typeface="Calibri" panose="020F0502020204030204" pitchFamily="34" charset="0"/>
                <a:ea typeface="Times New Roman" panose="02020603050405020304" pitchFamily="18" charset="0"/>
                <a:cs typeface="Times New Roman" panose="02020603050405020304" pitchFamily="18" charset="0"/>
              </a:rPr>
              <a:t>D</a:t>
            </a:r>
            <a:r>
              <a:rPr lang="en-GB" dirty="0">
                <a:latin typeface="Calibri" panose="020F0502020204030204" pitchFamily="34" charset="0"/>
                <a:ea typeface="Times New Roman" panose="02020603050405020304" pitchFamily="18" charset="0"/>
                <a:cs typeface="Times New Roman" panose="02020603050405020304" pitchFamily="18" charset="0"/>
              </a:rPr>
              <a:t>ependent List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6D249807-03AB-43CD-9FB5-CBD8F7960813}"/>
              </a:ext>
            </a:extLst>
          </p:cNvPr>
          <p:cNvPicPr/>
          <p:nvPr/>
        </p:nvPicPr>
        <p:blipFill>
          <a:blip r:embed="rId3"/>
          <a:stretch>
            <a:fillRect/>
          </a:stretch>
        </p:blipFill>
        <p:spPr>
          <a:xfrm>
            <a:off x="4138042" y="2111361"/>
            <a:ext cx="4708325" cy="2884164"/>
          </a:xfrm>
          <a:prstGeom prst="rect">
            <a:avLst/>
          </a:prstGeom>
        </p:spPr>
      </p:pic>
      <p:sp>
        <p:nvSpPr>
          <p:cNvPr id="9" name="Rectangle 8">
            <a:extLst>
              <a:ext uri="{FF2B5EF4-FFF2-40B4-BE49-F238E27FC236}">
                <a16:creationId xmlns:a16="http://schemas.microsoft.com/office/drawing/2014/main" id="{2AE4DE09-9A4D-40CE-B1CD-1FA33F9AC118}"/>
              </a:ext>
            </a:extLst>
          </p:cNvPr>
          <p:cNvSpPr/>
          <p:nvPr/>
        </p:nvSpPr>
        <p:spPr>
          <a:xfrm>
            <a:off x="4151945" y="5186734"/>
            <a:ext cx="4680518" cy="646331"/>
          </a:xfrm>
          <a:prstGeom prst="rect">
            <a:avLst/>
          </a:prstGeom>
          <a:solidFill>
            <a:schemeClr val="accent2">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on Plo</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s</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on Normality plots with tests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387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00FD3-6CDE-4870-8D86-5B3D8B2CE272}"/>
              </a:ext>
            </a:extLst>
          </p:cNvPr>
          <p:cNvSpPr>
            <a:spLocks noGrp="1"/>
          </p:cNvSpPr>
          <p:nvPr>
            <p:ph type="ctrTitle"/>
          </p:nvPr>
        </p:nvSpPr>
        <p:spPr>
          <a:xfrm>
            <a:off x="500034" y="285728"/>
            <a:ext cx="8320438" cy="714380"/>
          </a:xfrm>
        </p:spPr>
        <p:txBody>
          <a:bodyPr/>
          <a:lstStyle/>
          <a:p>
            <a:r>
              <a:rPr lang="en-GB" dirty="0">
                <a:latin typeface="Arial" charset="0"/>
                <a:cs typeface="Arial" charset="0"/>
              </a:rPr>
              <a:t>SPSS solution continued</a:t>
            </a:r>
            <a:endParaRPr lang="en-GB" dirty="0"/>
          </a:p>
        </p:txBody>
      </p:sp>
      <p:sp>
        <p:nvSpPr>
          <p:cNvPr id="3" name="Slide Number Placeholder 2">
            <a:extLst>
              <a:ext uri="{FF2B5EF4-FFF2-40B4-BE49-F238E27FC236}">
                <a16:creationId xmlns:a16="http://schemas.microsoft.com/office/drawing/2014/main" id="{47E2AA64-4883-49FA-A272-C3F6216099D3}"/>
              </a:ext>
            </a:extLst>
          </p:cNvPr>
          <p:cNvSpPr>
            <a:spLocks noGrp="1"/>
          </p:cNvSpPr>
          <p:nvPr>
            <p:ph type="sldNum" sz="quarter" idx="10"/>
          </p:nvPr>
        </p:nvSpPr>
        <p:spPr/>
        <p:txBody>
          <a:bodyPr/>
          <a:lstStyle/>
          <a:p>
            <a:pPr>
              <a:defRPr/>
            </a:pPr>
            <a:fld id="{4F419DB5-B840-459A-B3F5-F90445991729}" type="slidenum">
              <a:rPr lang="en-GB" smtClean="0"/>
              <a:pPr>
                <a:defRPr/>
              </a:pPr>
              <a:t>23</a:t>
            </a:fld>
            <a:endParaRPr lang="en-GB" dirty="0"/>
          </a:p>
        </p:txBody>
      </p:sp>
      <p:sp>
        <p:nvSpPr>
          <p:cNvPr id="4" name="Footer Placeholder 3">
            <a:extLst>
              <a:ext uri="{FF2B5EF4-FFF2-40B4-BE49-F238E27FC236}">
                <a16:creationId xmlns:a16="http://schemas.microsoft.com/office/drawing/2014/main" id="{B9D2B25C-C462-4653-9442-16BB02E58510}"/>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A993543B-38AC-4DE7-BE59-D5C43E253EC6}"/>
              </a:ext>
            </a:extLst>
          </p:cNvPr>
          <p:cNvPicPr/>
          <p:nvPr/>
        </p:nvPicPr>
        <p:blipFill>
          <a:blip r:embed="rId2"/>
          <a:stretch>
            <a:fillRect/>
          </a:stretch>
        </p:blipFill>
        <p:spPr>
          <a:xfrm>
            <a:off x="522557" y="1482941"/>
            <a:ext cx="2714624" cy="2880320"/>
          </a:xfrm>
          <a:prstGeom prst="rect">
            <a:avLst/>
          </a:prstGeom>
        </p:spPr>
      </p:pic>
      <p:sp>
        <p:nvSpPr>
          <p:cNvPr id="6" name="Rectangle 5">
            <a:extLst>
              <a:ext uri="{FF2B5EF4-FFF2-40B4-BE49-F238E27FC236}">
                <a16:creationId xmlns:a16="http://schemas.microsoft.com/office/drawing/2014/main" id="{8D1074EB-1DCD-44B1-8BF9-CDBC10B9C611}"/>
              </a:ext>
            </a:extLst>
          </p:cNvPr>
          <p:cNvSpPr/>
          <p:nvPr/>
        </p:nvSpPr>
        <p:spPr>
          <a:xfrm>
            <a:off x="463302" y="4392208"/>
            <a:ext cx="1522661"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ontinue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1206DA39-9BA9-4FA4-B05F-44A04A471DC5}"/>
              </a:ext>
            </a:extLst>
          </p:cNvPr>
          <p:cNvPicPr/>
          <p:nvPr/>
        </p:nvPicPr>
        <p:blipFill>
          <a:blip r:embed="rId3"/>
          <a:stretch>
            <a:fillRect/>
          </a:stretch>
        </p:blipFill>
        <p:spPr>
          <a:xfrm>
            <a:off x="4958904" y="1435316"/>
            <a:ext cx="3945632" cy="2880320"/>
          </a:xfrm>
          <a:prstGeom prst="rect">
            <a:avLst/>
          </a:prstGeom>
        </p:spPr>
      </p:pic>
      <p:sp>
        <p:nvSpPr>
          <p:cNvPr id="8" name="Rectangle 7">
            <a:extLst>
              <a:ext uri="{FF2B5EF4-FFF2-40B4-BE49-F238E27FC236}">
                <a16:creationId xmlns:a16="http://schemas.microsoft.com/office/drawing/2014/main" id="{B83F4D27-C661-4A6E-9B03-5254CB55C8C6}"/>
              </a:ext>
            </a:extLst>
          </p:cNvPr>
          <p:cNvSpPr/>
          <p:nvPr/>
        </p:nvSpPr>
        <p:spPr>
          <a:xfrm>
            <a:off x="4788024" y="4392208"/>
            <a:ext cx="94128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43308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D516-4C67-4947-9E71-98F8788F7508}"/>
              </a:ext>
            </a:extLst>
          </p:cNvPr>
          <p:cNvSpPr>
            <a:spLocks noGrp="1"/>
          </p:cNvSpPr>
          <p:nvPr>
            <p:ph type="ctrTitle"/>
          </p:nvPr>
        </p:nvSpPr>
        <p:spPr>
          <a:xfrm>
            <a:off x="500034" y="285728"/>
            <a:ext cx="8320438" cy="714380"/>
          </a:xfrm>
        </p:spPr>
        <p:txBody>
          <a:bodyPr/>
          <a:lstStyle/>
          <a:p>
            <a:r>
              <a:rPr lang="en-GB" dirty="0"/>
              <a:t>SPSS solution continued - descriptives</a:t>
            </a:r>
          </a:p>
        </p:txBody>
      </p:sp>
      <p:sp>
        <p:nvSpPr>
          <p:cNvPr id="3" name="Slide Number Placeholder 2">
            <a:extLst>
              <a:ext uri="{FF2B5EF4-FFF2-40B4-BE49-F238E27FC236}">
                <a16:creationId xmlns:a16="http://schemas.microsoft.com/office/drawing/2014/main" id="{D930C799-0638-4363-87C5-7D04CEB778B0}"/>
              </a:ext>
            </a:extLst>
          </p:cNvPr>
          <p:cNvSpPr>
            <a:spLocks noGrp="1"/>
          </p:cNvSpPr>
          <p:nvPr>
            <p:ph type="sldNum" sz="quarter" idx="10"/>
          </p:nvPr>
        </p:nvSpPr>
        <p:spPr/>
        <p:txBody>
          <a:bodyPr/>
          <a:lstStyle/>
          <a:p>
            <a:pPr>
              <a:defRPr/>
            </a:pPr>
            <a:fld id="{4F419DB5-B840-459A-B3F5-F90445991729}" type="slidenum">
              <a:rPr lang="en-GB" smtClean="0"/>
              <a:pPr>
                <a:defRPr/>
              </a:pPr>
              <a:t>24</a:t>
            </a:fld>
            <a:endParaRPr lang="en-GB" dirty="0"/>
          </a:p>
        </p:txBody>
      </p:sp>
      <p:sp>
        <p:nvSpPr>
          <p:cNvPr id="4" name="Footer Placeholder 3">
            <a:extLst>
              <a:ext uri="{FF2B5EF4-FFF2-40B4-BE49-F238E27FC236}">
                <a16:creationId xmlns:a16="http://schemas.microsoft.com/office/drawing/2014/main" id="{1762BCCA-060F-4CFB-BCE8-F0C88133F144}"/>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D173630-27C1-4C20-B609-1F9A503DF416}"/>
              </a:ext>
            </a:extLst>
          </p:cNvPr>
          <p:cNvSpPr/>
          <p:nvPr/>
        </p:nvSpPr>
        <p:spPr>
          <a:xfrm>
            <a:off x="435124" y="1268760"/>
            <a:ext cx="8494564"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This will output: (a) descriptive statistics, (b) tests of normality, (c) Histogram, and (d) normal q-q plot.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A430C134-C845-47E2-A5EE-807C1674E6B2}"/>
              </a:ext>
            </a:extLst>
          </p:cNvPr>
          <p:cNvPicPr/>
          <p:nvPr/>
        </p:nvPicPr>
        <p:blipFill>
          <a:blip r:embed="rId2"/>
          <a:stretch>
            <a:fillRect/>
          </a:stretch>
        </p:blipFill>
        <p:spPr>
          <a:xfrm>
            <a:off x="4716018" y="1809376"/>
            <a:ext cx="4213670" cy="2978619"/>
          </a:xfrm>
          <a:prstGeom prst="rect">
            <a:avLst/>
          </a:prstGeom>
        </p:spPr>
      </p:pic>
      <p:sp>
        <p:nvSpPr>
          <p:cNvPr id="8" name="Rectangle 7">
            <a:extLst>
              <a:ext uri="{FF2B5EF4-FFF2-40B4-BE49-F238E27FC236}">
                <a16:creationId xmlns:a16="http://schemas.microsoft.com/office/drawing/2014/main" id="{918C3929-192D-4A27-B21B-0E3C4A8A17B6}"/>
              </a:ext>
            </a:extLst>
          </p:cNvPr>
          <p:cNvSpPr/>
          <p:nvPr/>
        </p:nvSpPr>
        <p:spPr>
          <a:xfrm>
            <a:off x="472861" y="2152924"/>
            <a:ext cx="4136876" cy="2585323"/>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Figure 3.43, the skewness = 0.115 and kurtosis = - 1.156.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Inference (see Chapter 2 PPT)</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We would expect the ratio of the value of skewness to its standard error to lie within the range ± 1.96 if you want to develop a 95% confidence interval.</a:t>
            </a:r>
            <a:endParaRPr lang="en-GB" dirty="0"/>
          </a:p>
        </p:txBody>
      </p:sp>
      <p:sp>
        <p:nvSpPr>
          <p:cNvPr id="9" name="Rectangle 8">
            <a:extLst>
              <a:ext uri="{FF2B5EF4-FFF2-40B4-BE49-F238E27FC236}">
                <a16:creationId xmlns:a16="http://schemas.microsoft.com/office/drawing/2014/main" id="{D2E0CE00-9115-4A99-B3ED-33D70DDE1354}"/>
              </a:ext>
            </a:extLst>
          </p:cNvPr>
          <p:cNvSpPr/>
          <p:nvPr/>
        </p:nvSpPr>
        <p:spPr>
          <a:xfrm>
            <a:off x="506904" y="4974023"/>
            <a:ext cx="8428488" cy="923330"/>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In this example, skewness/skewness standard error = 0.115/0.524 = 0.2 which lies within the zone (- 1.96 to + 1.96) for us to state that the data is approximately normally distributed.</a:t>
            </a:r>
            <a:endParaRPr lang="en-GB" dirty="0"/>
          </a:p>
        </p:txBody>
      </p:sp>
    </p:spTree>
    <p:extLst>
      <p:ext uri="{BB962C8B-B14F-4D97-AF65-F5344CB8AC3E}">
        <p14:creationId xmlns:p14="http://schemas.microsoft.com/office/powerpoint/2010/main" val="3692542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E755-35FD-45A1-9E6D-5B6E14554C72}"/>
              </a:ext>
            </a:extLst>
          </p:cNvPr>
          <p:cNvSpPr>
            <a:spLocks noGrp="1"/>
          </p:cNvSpPr>
          <p:nvPr>
            <p:ph type="ctrTitle"/>
          </p:nvPr>
        </p:nvSpPr>
        <p:spPr/>
        <p:txBody>
          <a:bodyPr/>
          <a:lstStyle/>
          <a:p>
            <a:r>
              <a:rPr lang="en-GB" dirty="0"/>
              <a:t>SPSS solution – Shapiro-Wilk test</a:t>
            </a:r>
          </a:p>
        </p:txBody>
      </p:sp>
      <p:sp>
        <p:nvSpPr>
          <p:cNvPr id="3" name="Slide Number Placeholder 2">
            <a:extLst>
              <a:ext uri="{FF2B5EF4-FFF2-40B4-BE49-F238E27FC236}">
                <a16:creationId xmlns:a16="http://schemas.microsoft.com/office/drawing/2014/main" id="{08973EE6-76C3-494A-8BDE-D1F12AF341C6}"/>
              </a:ext>
            </a:extLst>
          </p:cNvPr>
          <p:cNvSpPr>
            <a:spLocks noGrp="1"/>
          </p:cNvSpPr>
          <p:nvPr>
            <p:ph type="sldNum" sz="quarter" idx="10"/>
          </p:nvPr>
        </p:nvSpPr>
        <p:spPr/>
        <p:txBody>
          <a:bodyPr/>
          <a:lstStyle/>
          <a:p>
            <a:pPr>
              <a:defRPr/>
            </a:pPr>
            <a:fld id="{4F419DB5-B840-459A-B3F5-F90445991729}" type="slidenum">
              <a:rPr lang="en-GB" smtClean="0"/>
              <a:pPr>
                <a:defRPr/>
              </a:pPr>
              <a:t>25</a:t>
            </a:fld>
            <a:endParaRPr lang="en-GB" dirty="0"/>
          </a:p>
        </p:txBody>
      </p:sp>
      <p:sp>
        <p:nvSpPr>
          <p:cNvPr id="4" name="Footer Placeholder 3">
            <a:extLst>
              <a:ext uri="{FF2B5EF4-FFF2-40B4-BE49-F238E27FC236}">
                <a16:creationId xmlns:a16="http://schemas.microsoft.com/office/drawing/2014/main" id="{08CBBB4F-089F-4855-862B-5F98669DD41C}"/>
              </a:ext>
            </a:extLst>
          </p:cNvPr>
          <p:cNvSpPr>
            <a:spLocks noGrp="1"/>
          </p:cNvSpPr>
          <p:nvPr>
            <p:ph type="ftr" sz="quarter" idx="11"/>
          </p:nvPr>
        </p:nvSpPr>
        <p:spPr/>
        <p:txBody>
          <a:bodyPr/>
          <a:lstStyle/>
          <a:p>
            <a:pPr>
              <a:defRPr/>
            </a:pPr>
            <a:r>
              <a:rPr lang="en-GB"/>
              <a:t>Glyn Davis &amp; Branko Pecar</a:t>
            </a:r>
            <a:endParaRPr lang="en-GB" b="0"/>
          </a:p>
        </p:txBody>
      </p:sp>
      <p:pic>
        <p:nvPicPr>
          <p:cNvPr id="6" name="Picture 5">
            <a:extLst>
              <a:ext uri="{FF2B5EF4-FFF2-40B4-BE49-F238E27FC236}">
                <a16:creationId xmlns:a16="http://schemas.microsoft.com/office/drawing/2014/main" id="{80D5576A-3BDB-4CBA-9DFF-9B529A7D7CCD}"/>
              </a:ext>
            </a:extLst>
          </p:cNvPr>
          <p:cNvPicPr/>
          <p:nvPr/>
        </p:nvPicPr>
        <p:blipFill>
          <a:blip r:embed="rId2"/>
          <a:stretch>
            <a:fillRect/>
          </a:stretch>
        </p:blipFill>
        <p:spPr>
          <a:xfrm>
            <a:off x="2337758" y="1857553"/>
            <a:ext cx="4680520" cy="1326898"/>
          </a:xfrm>
          <a:prstGeom prst="rect">
            <a:avLst/>
          </a:prstGeom>
        </p:spPr>
      </p:pic>
      <p:sp>
        <p:nvSpPr>
          <p:cNvPr id="8" name="Rectangle 7">
            <a:extLst>
              <a:ext uri="{FF2B5EF4-FFF2-40B4-BE49-F238E27FC236}">
                <a16:creationId xmlns:a16="http://schemas.microsoft.com/office/drawing/2014/main" id="{24D09D0B-8A90-4886-B569-0D3896D281CB}"/>
              </a:ext>
            </a:extLst>
          </p:cNvPr>
          <p:cNvSpPr/>
          <p:nvPr/>
        </p:nvSpPr>
        <p:spPr>
          <a:xfrm>
            <a:off x="535564" y="3429000"/>
            <a:ext cx="8426140" cy="2308324"/>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sz="16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The Shapiro-Wilk Test is more appropriate for small sample sizes (&lt; 50 samples) but can also handle sample sizes as large as 2000.</a:t>
            </a:r>
            <a:r>
              <a:rPr lang="en-GB" sz="1600" dirty="0">
                <a:latin typeface="Calibri" panose="020F0502020204030204" pitchFamily="34" charset="0"/>
                <a:ea typeface="Times New Roman" panose="02020603050405020304" pitchFamily="18" charset="0"/>
                <a:cs typeface="Times New Roman" panose="02020603050405020304" pitchFamily="18" charset="0"/>
              </a:rPr>
              <a:t> </a:t>
            </a:r>
          </a:p>
          <a:p>
            <a:pPr marL="0" marR="0" algn="just" hangingPunct="0">
              <a:spcBef>
                <a:spcPts val="0"/>
              </a:spcBef>
              <a:spcAft>
                <a:spcPts val="0"/>
              </a:spcAft>
            </a:pPr>
            <a:endParaRPr lang="en-GB" sz="16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For this reason, we will use the Shapiro-Wilk test as our numerical means of assessing normality. If the p-value (Sig. value) of the Shapiro-Wilk Test is greater than 0.05, the data is approximately normally distributed. If it is below 0.05, the data significantly deviates from a normal distribution. </a:t>
            </a:r>
          </a:p>
          <a:p>
            <a:pPr marL="0" marR="0" algn="just" hangingPunct="0">
              <a:spcBef>
                <a:spcPts val="0"/>
              </a:spcBef>
              <a:spcAft>
                <a:spcPts val="0"/>
              </a:spcAft>
            </a:pPr>
            <a:endParaRPr lang="en-GB" sz="16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sz="16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In this example, the significance value = 0.584 &gt; 0.05, and we conclude that the data is approximately normally distributed</a:t>
            </a:r>
            <a:r>
              <a:rPr lang="en-GB" sz="1600" dirty="0">
                <a:latin typeface="Calibri" panose="020F0502020204030204" pitchFamily="34" charset="0"/>
                <a:ea typeface="Times New Roman" panose="02020603050405020304" pitchFamily="18" charset="0"/>
                <a:cs typeface="Times New Roman" panose="02020603050405020304" pitchFamily="18" charset="0"/>
              </a:rPr>
              <a:t>.</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924BF93C-8E57-4064-A5E6-709F94C1A2DC}"/>
              </a:ext>
            </a:extLst>
          </p:cNvPr>
          <p:cNvSpPr/>
          <p:nvPr/>
        </p:nvSpPr>
        <p:spPr>
          <a:xfrm>
            <a:off x="535564" y="1236350"/>
            <a:ext cx="8284908"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provides two tests for normality: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Kolmogorov-Smirnov test</a:t>
            </a:r>
            <a:r>
              <a:rPr lang="en-GB" dirty="0">
                <a:latin typeface="Calibri" panose="020F0502020204030204" pitchFamily="34" charset="0"/>
                <a:ea typeface="Times New Roman" panose="02020603050405020304" pitchFamily="18" charset="0"/>
                <a:cs typeface="Times New Roman" panose="02020603050405020304" pitchFamily="18" charset="0"/>
              </a:rPr>
              <a:t> and the </a:t>
            </a:r>
            <a:r>
              <a:rPr lang="en-GB"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Shapiro-Wilk test</a:t>
            </a:r>
            <a:r>
              <a:rPr lang="en-GB" dirty="0">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9925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8610A-8E03-4C59-96D8-538FBA4F4D86}"/>
              </a:ext>
            </a:extLst>
          </p:cNvPr>
          <p:cNvSpPr>
            <a:spLocks noGrp="1"/>
          </p:cNvSpPr>
          <p:nvPr>
            <p:ph type="ctrTitle"/>
          </p:nvPr>
        </p:nvSpPr>
        <p:spPr/>
        <p:txBody>
          <a:bodyPr/>
          <a:lstStyle/>
          <a:p>
            <a:r>
              <a:rPr lang="en-GB" dirty="0"/>
              <a:t>SPSS solution – continued</a:t>
            </a:r>
          </a:p>
        </p:txBody>
      </p:sp>
      <p:sp>
        <p:nvSpPr>
          <p:cNvPr id="3" name="Slide Number Placeholder 2">
            <a:extLst>
              <a:ext uri="{FF2B5EF4-FFF2-40B4-BE49-F238E27FC236}">
                <a16:creationId xmlns:a16="http://schemas.microsoft.com/office/drawing/2014/main" id="{0052DBC9-1F07-445D-B894-B6187DD9E4F0}"/>
              </a:ext>
            </a:extLst>
          </p:cNvPr>
          <p:cNvSpPr>
            <a:spLocks noGrp="1"/>
          </p:cNvSpPr>
          <p:nvPr>
            <p:ph type="sldNum" sz="quarter" idx="10"/>
          </p:nvPr>
        </p:nvSpPr>
        <p:spPr/>
        <p:txBody>
          <a:bodyPr/>
          <a:lstStyle/>
          <a:p>
            <a:pPr>
              <a:defRPr/>
            </a:pPr>
            <a:fld id="{4F419DB5-B840-459A-B3F5-F90445991729}" type="slidenum">
              <a:rPr lang="en-GB" smtClean="0"/>
              <a:pPr>
                <a:defRPr/>
              </a:pPr>
              <a:t>26</a:t>
            </a:fld>
            <a:endParaRPr lang="en-GB" dirty="0"/>
          </a:p>
        </p:txBody>
      </p:sp>
      <p:sp>
        <p:nvSpPr>
          <p:cNvPr id="4" name="Footer Placeholder 3">
            <a:extLst>
              <a:ext uri="{FF2B5EF4-FFF2-40B4-BE49-F238E27FC236}">
                <a16:creationId xmlns:a16="http://schemas.microsoft.com/office/drawing/2014/main" id="{183A7DCE-E15A-4379-9A28-DF5CF75D900A}"/>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1C649D37-CD50-4D47-935F-9EDCC4CBAE3B}"/>
              </a:ext>
            </a:extLst>
          </p:cNvPr>
          <p:cNvSpPr/>
          <p:nvPr/>
        </p:nvSpPr>
        <p:spPr>
          <a:xfrm>
            <a:off x="500034" y="1355558"/>
            <a:ext cx="3279878" cy="286232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determine normality graphically, we can use the output of a normal Q-Q Plot. If the data are normally distributed, the data points will be close to the diagonal line. If the data points stray from the line in an obvious non-linear fashion, the data are not normally distributed.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10218E2E-436A-48C9-A6F4-B3927E366774}"/>
              </a:ext>
            </a:extLst>
          </p:cNvPr>
          <p:cNvPicPr/>
          <p:nvPr/>
        </p:nvPicPr>
        <p:blipFill>
          <a:blip r:embed="rId2"/>
          <a:stretch>
            <a:fillRect/>
          </a:stretch>
        </p:blipFill>
        <p:spPr>
          <a:xfrm>
            <a:off x="3923928" y="1355558"/>
            <a:ext cx="4973390" cy="2649506"/>
          </a:xfrm>
          <a:prstGeom prst="rect">
            <a:avLst/>
          </a:prstGeom>
        </p:spPr>
      </p:pic>
      <p:sp>
        <p:nvSpPr>
          <p:cNvPr id="8" name="Rectangle 7">
            <a:extLst>
              <a:ext uri="{FF2B5EF4-FFF2-40B4-BE49-F238E27FC236}">
                <a16:creationId xmlns:a16="http://schemas.microsoft.com/office/drawing/2014/main" id="{F6741982-372D-475C-8429-AAC51D6D6514}"/>
              </a:ext>
            </a:extLst>
          </p:cNvPr>
          <p:cNvSpPr/>
          <p:nvPr/>
        </p:nvSpPr>
        <p:spPr>
          <a:xfrm>
            <a:off x="467522" y="4437112"/>
            <a:ext cx="8437808" cy="1200329"/>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We observe the data is approximately normally distributed. If you are at all unsure of being able to correctly interpret the graph, rely on the numerical methods instead because it can take a fair bit of experience to correctly judge the normality of data based on plots. </a:t>
            </a:r>
            <a:endParaRPr lang="en-GB" dirty="0"/>
          </a:p>
        </p:txBody>
      </p:sp>
    </p:spTree>
    <p:extLst>
      <p:ext uri="{BB962C8B-B14F-4D97-AF65-F5344CB8AC3E}">
        <p14:creationId xmlns:p14="http://schemas.microsoft.com/office/powerpoint/2010/main" val="706796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5F19-F6EE-4BD2-ACF5-3256867DAAEC}"/>
              </a:ext>
            </a:extLst>
          </p:cNvPr>
          <p:cNvSpPr>
            <a:spLocks noGrp="1"/>
          </p:cNvSpPr>
          <p:nvPr>
            <p:ph type="ctrTitle"/>
          </p:nvPr>
        </p:nvSpPr>
        <p:spPr/>
        <p:txBody>
          <a:bodyPr/>
          <a:lstStyle/>
          <a:p>
            <a:r>
              <a:rPr lang="en-GB" dirty="0"/>
              <a:t>Student’s t distribution</a:t>
            </a:r>
          </a:p>
        </p:txBody>
      </p:sp>
      <p:sp>
        <p:nvSpPr>
          <p:cNvPr id="3" name="Slide Number Placeholder 2">
            <a:extLst>
              <a:ext uri="{FF2B5EF4-FFF2-40B4-BE49-F238E27FC236}">
                <a16:creationId xmlns:a16="http://schemas.microsoft.com/office/drawing/2014/main" id="{6D3066DE-10AD-4D41-915D-1E1495B5128B}"/>
              </a:ext>
            </a:extLst>
          </p:cNvPr>
          <p:cNvSpPr>
            <a:spLocks noGrp="1"/>
          </p:cNvSpPr>
          <p:nvPr>
            <p:ph type="sldNum" sz="quarter" idx="10"/>
          </p:nvPr>
        </p:nvSpPr>
        <p:spPr/>
        <p:txBody>
          <a:bodyPr/>
          <a:lstStyle/>
          <a:p>
            <a:pPr>
              <a:defRPr/>
            </a:pPr>
            <a:fld id="{4F419DB5-B840-459A-B3F5-F90445991729}" type="slidenum">
              <a:rPr lang="en-GB" smtClean="0"/>
              <a:pPr>
                <a:defRPr/>
              </a:pPr>
              <a:t>27</a:t>
            </a:fld>
            <a:endParaRPr lang="en-GB" dirty="0"/>
          </a:p>
        </p:txBody>
      </p:sp>
      <p:sp>
        <p:nvSpPr>
          <p:cNvPr id="4" name="Footer Placeholder 3">
            <a:extLst>
              <a:ext uri="{FF2B5EF4-FFF2-40B4-BE49-F238E27FC236}">
                <a16:creationId xmlns:a16="http://schemas.microsoft.com/office/drawing/2014/main" id="{90EED364-0E29-41B7-861F-4D5E3F3E657F}"/>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1CE38DA4-CB5B-43B3-A0A3-163429DCBB05}"/>
              </a:ext>
            </a:extLst>
          </p:cNvPr>
          <p:cNvSpPr/>
          <p:nvPr/>
        </p:nvSpPr>
        <p:spPr>
          <a:xfrm>
            <a:off x="500034" y="1196752"/>
            <a:ext cx="8320438"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probability and statistics, </a:t>
            </a:r>
            <a:r>
              <a:rPr lang="en-GB" b="1" dirty="0">
                <a:latin typeface="Calibri" panose="020F0502020204030204" pitchFamily="34" charset="0"/>
                <a:ea typeface="Times New Roman" panose="02020603050405020304" pitchFamily="18" charset="0"/>
                <a:cs typeface="Times New Roman" panose="02020603050405020304" pitchFamily="18" charset="0"/>
              </a:rPr>
              <a:t>Student’s t-distribution</a:t>
            </a:r>
            <a:r>
              <a:rPr lang="en-GB" dirty="0">
                <a:latin typeface="Calibri" panose="020F0502020204030204" pitchFamily="34" charset="0"/>
                <a:ea typeface="Times New Roman" panose="02020603050405020304" pitchFamily="18" charset="0"/>
                <a:cs typeface="Times New Roman" panose="02020603050405020304" pitchFamily="18" charset="0"/>
              </a:rPr>
              <a:t> (or simply </a:t>
            </a:r>
            <a:r>
              <a:rPr lang="en-GB" b="1" dirty="0">
                <a:latin typeface="Calibri" panose="020F0502020204030204" pitchFamily="34" charset="0"/>
                <a:ea typeface="Times New Roman" panose="02020603050405020304" pitchFamily="18" charset="0"/>
                <a:cs typeface="Times New Roman" panose="02020603050405020304" pitchFamily="18" charset="0"/>
              </a:rPr>
              <a:t>t-distribution</a:t>
            </a:r>
            <a:r>
              <a:rPr lang="en-GB" dirty="0">
                <a:latin typeface="Calibri" panose="020F0502020204030204" pitchFamily="34" charset="0"/>
                <a:ea typeface="Times New Roman" panose="02020603050405020304" pitchFamily="18" charset="0"/>
                <a:cs typeface="Times New Roman" panose="02020603050405020304" pitchFamily="18" charset="0"/>
              </a:rPr>
              <a:t>) is any member of a family of continuous probability distributions that arises when estimating the mean of a normally distributed population in situations where the sample size is small and population standard deviation is unknown.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98F27D3F-3678-4BEF-B270-124339127901}"/>
              </a:ext>
            </a:extLst>
          </p:cNvPr>
          <p:cNvSpPr/>
          <p:nvPr/>
        </p:nvSpPr>
        <p:spPr>
          <a:xfrm>
            <a:off x="446559" y="2566031"/>
            <a:ext cx="4504014" cy="923330"/>
          </a:xfrm>
          <a:prstGeom prst="rect">
            <a:avLst/>
          </a:prstGeom>
        </p:spPr>
        <p:txBody>
          <a:bodyPr wrap="square">
            <a:spAutoFit/>
          </a:bodyPr>
          <a:lstStyle/>
          <a:p>
            <a:r>
              <a:rPr lang="en-GB" dirty="0"/>
              <a:t>For interested readers the probability density function (pdf) of the t distribution is defined by equation (3.8)</a:t>
            </a:r>
          </a:p>
        </p:txBody>
      </p:sp>
      <p:pic>
        <p:nvPicPr>
          <p:cNvPr id="8" name="Picture 7">
            <a:extLst>
              <a:ext uri="{FF2B5EF4-FFF2-40B4-BE49-F238E27FC236}">
                <a16:creationId xmlns:a16="http://schemas.microsoft.com/office/drawing/2014/main" id="{CCC18BC4-2D23-4995-9B68-9C1411C2610E}"/>
              </a:ext>
            </a:extLst>
          </p:cNvPr>
          <p:cNvPicPr>
            <a:picLocks noChangeAspect="1"/>
          </p:cNvPicPr>
          <p:nvPr/>
        </p:nvPicPr>
        <p:blipFill>
          <a:blip r:embed="rId2"/>
          <a:stretch>
            <a:fillRect/>
          </a:stretch>
        </p:blipFill>
        <p:spPr>
          <a:xfrm>
            <a:off x="5207936" y="2496419"/>
            <a:ext cx="3436030" cy="697944"/>
          </a:xfrm>
          <a:prstGeom prst="rect">
            <a:avLst/>
          </a:prstGeom>
        </p:spPr>
      </p:pic>
      <p:sp>
        <p:nvSpPr>
          <p:cNvPr id="9" name="Rectangle 8">
            <a:extLst>
              <a:ext uri="{FF2B5EF4-FFF2-40B4-BE49-F238E27FC236}">
                <a16:creationId xmlns:a16="http://schemas.microsoft.com/office/drawing/2014/main" id="{F9D5005A-0970-424F-9C8F-0893A6E59B69}"/>
              </a:ext>
            </a:extLst>
          </p:cNvPr>
          <p:cNvSpPr/>
          <p:nvPr/>
        </p:nvSpPr>
        <p:spPr>
          <a:xfrm>
            <a:off x="1004090" y="3896432"/>
            <a:ext cx="3567910" cy="1754326"/>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t-distribution is symmetric and bell-shaped, like the normal distribution, but has heavier tails, meaning that it is more prone to producing values that fall far from its mean. </a:t>
            </a:r>
            <a:endParaRPr lang="en-GB" dirty="0"/>
          </a:p>
        </p:txBody>
      </p:sp>
      <p:pic>
        <p:nvPicPr>
          <p:cNvPr id="10" name="Picture 9">
            <a:extLst>
              <a:ext uri="{FF2B5EF4-FFF2-40B4-BE49-F238E27FC236}">
                <a16:creationId xmlns:a16="http://schemas.microsoft.com/office/drawing/2014/main" id="{4AE7005B-48F1-4968-8AD4-184AC0E1F5D4}"/>
              </a:ext>
            </a:extLst>
          </p:cNvPr>
          <p:cNvPicPr/>
          <p:nvPr/>
        </p:nvPicPr>
        <p:blipFill>
          <a:blip r:embed="rId3"/>
          <a:stretch>
            <a:fillRect/>
          </a:stretch>
        </p:blipFill>
        <p:spPr>
          <a:xfrm>
            <a:off x="4716016" y="3293700"/>
            <a:ext cx="4127673" cy="2655579"/>
          </a:xfrm>
          <a:prstGeom prst="rect">
            <a:avLst/>
          </a:prstGeom>
        </p:spPr>
      </p:pic>
    </p:spTree>
    <p:extLst>
      <p:ext uri="{BB962C8B-B14F-4D97-AF65-F5344CB8AC3E}">
        <p14:creationId xmlns:p14="http://schemas.microsoft.com/office/powerpoint/2010/main" val="2018862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5F19-F6EE-4BD2-ACF5-3256867DAAEC}"/>
              </a:ext>
            </a:extLst>
          </p:cNvPr>
          <p:cNvSpPr>
            <a:spLocks noGrp="1"/>
          </p:cNvSpPr>
          <p:nvPr>
            <p:ph type="ctrTitle"/>
          </p:nvPr>
        </p:nvSpPr>
        <p:spPr/>
        <p:txBody>
          <a:bodyPr/>
          <a:lstStyle/>
          <a:p>
            <a:r>
              <a:rPr lang="en-GB" dirty="0"/>
              <a:t>Student’s t distribution continued</a:t>
            </a:r>
          </a:p>
        </p:txBody>
      </p:sp>
      <p:sp>
        <p:nvSpPr>
          <p:cNvPr id="3" name="Slide Number Placeholder 2">
            <a:extLst>
              <a:ext uri="{FF2B5EF4-FFF2-40B4-BE49-F238E27FC236}">
                <a16:creationId xmlns:a16="http://schemas.microsoft.com/office/drawing/2014/main" id="{6D3066DE-10AD-4D41-915D-1E1495B5128B}"/>
              </a:ext>
            </a:extLst>
          </p:cNvPr>
          <p:cNvSpPr>
            <a:spLocks noGrp="1"/>
          </p:cNvSpPr>
          <p:nvPr>
            <p:ph type="sldNum" sz="quarter" idx="10"/>
          </p:nvPr>
        </p:nvSpPr>
        <p:spPr/>
        <p:txBody>
          <a:bodyPr/>
          <a:lstStyle/>
          <a:p>
            <a:pPr>
              <a:defRPr/>
            </a:pPr>
            <a:fld id="{4F419DB5-B840-459A-B3F5-F90445991729}" type="slidenum">
              <a:rPr lang="en-GB" smtClean="0"/>
              <a:pPr>
                <a:defRPr/>
              </a:pPr>
              <a:t>28</a:t>
            </a:fld>
            <a:endParaRPr lang="en-GB" dirty="0"/>
          </a:p>
        </p:txBody>
      </p:sp>
      <p:sp>
        <p:nvSpPr>
          <p:cNvPr id="4" name="Footer Placeholder 3">
            <a:extLst>
              <a:ext uri="{FF2B5EF4-FFF2-40B4-BE49-F238E27FC236}">
                <a16:creationId xmlns:a16="http://schemas.microsoft.com/office/drawing/2014/main" id="{90EED364-0E29-41B7-861F-4D5E3F3E657F}"/>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68DDEF8-771C-4E24-AC77-3826F7902F47}"/>
              </a:ext>
            </a:extLst>
          </p:cNvPr>
          <p:cNvSpPr/>
          <p:nvPr/>
        </p:nvSpPr>
        <p:spPr>
          <a:xfrm>
            <a:off x="500034" y="1223857"/>
            <a:ext cx="8527703" cy="1477328"/>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From a calculation perspective, we do not need to worry about using this equation given we have access to published tables, or software like Excel and SPSS, to undertake the calculations. If we take a sample of n observations from a continuous distributed population with population mean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then the sample mean, and sample variance are given by equations (3.9) and (3.10) respectively.</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95992D97-FFD3-41CC-A507-5FBC002D2D7B}"/>
              </a:ext>
            </a:extLst>
          </p:cNvPr>
          <p:cNvPicPr>
            <a:picLocks noChangeAspect="1"/>
          </p:cNvPicPr>
          <p:nvPr/>
        </p:nvPicPr>
        <p:blipFill>
          <a:blip r:embed="rId2"/>
          <a:stretch>
            <a:fillRect/>
          </a:stretch>
        </p:blipFill>
        <p:spPr>
          <a:xfrm>
            <a:off x="1043608" y="2848060"/>
            <a:ext cx="2552381" cy="704762"/>
          </a:xfrm>
          <a:prstGeom prst="rect">
            <a:avLst/>
          </a:prstGeom>
        </p:spPr>
      </p:pic>
      <p:pic>
        <p:nvPicPr>
          <p:cNvPr id="7" name="Picture 6">
            <a:extLst>
              <a:ext uri="{FF2B5EF4-FFF2-40B4-BE49-F238E27FC236}">
                <a16:creationId xmlns:a16="http://schemas.microsoft.com/office/drawing/2014/main" id="{C09F4806-C898-4B01-AC24-EB3306A07404}"/>
              </a:ext>
            </a:extLst>
          </p:cNvPr>
          <p:cNvPicPr>
            <a:picLocks noChangeAspect="1"/>
          </p:cNvPicPr>
          <p:nvPr/>
        </p:nvPicPr>
        <p:blipFill>
          <a:blip r:embed="rId3"/>
          <a:stretch>
            <a:fillRect/>
          </a:stretch>
        </p:blipFill>
        <p:spPr>
          <a:xfrm>
            <a:off x="4499992" y="2870724"/>
            <a:ext cx="3171429" cy="704762"/>
          </a:xfrm>
          <a:prstGeom prst="rect">
            <a:avLst/>
          </a:prstGeom>
        </p:spPr>
      </p:pic>
      <p:sp>
        <p:nvSpPr>
          <p:cNvPr id="8" name="Rectangle 7">
            <a:extLst>
              <a:ext uri="{FF2B5EF4-FFF2-40B4-BE49-F238E27FC236}">
                <a16:creationId xmlns:a16="http://schemas.microsoft.com/office/drawing/2014/main" id="{D1C258D2-B1D2-4AB7-8A85-D95ED5CA7A41}"/>
              </a:ext>
            </a:extLst>
          </p:cNvPr>
          <p:cNvSpPr/>
          <p:nvPr/>
        </p:nvSpPr>
        <p:spPr>
          <a:xfrm>
            <a:off x="500034" y="3745025"/>
            <a:ext cx="8527702"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Given equations (3.9) and (3.10) we can calculate the t-value using equation (3.11)</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36629CE3-54EB-4B5F-8B97-87D9EFFA121A}"/>
              </a:ext>
            </a:extLst>
          </p:cNvPr>
          <p:cNvPicPr>
            <a:picLocks noChangeAspect="1"/>
          </p:cNvPicPr>
          <p:nvPr/>
        </p:nvPicPr>
        <p:blipFill>
          <a:blip r:embed="rId4"/>
          <a:stretch>
            <a:fillRect/>
          </a:stretch>
        </p:blipFill>
        <p:spPr>
          <a:xfrm>
            <a:off x="3481993" y="4125516"/>
            <a:ext cx="1304762" cy="809524"/>
          </a:xfrm>
          <a:prstGeom prst="rect">
            <a:avLst/>
          </a:prstGeom>
        </p:spPr>
      </p:pic>
      <p:sp>
        <p:nvSpPr>
          <p:cNvPr id="10" name="Rectangle 9">
            <a:extLst>
              <a:ext uri="{FF2B5EF4-FFF2-40B4-BE49-F238E27FC236}">
                <a16:creationId xmlns:a16="http://schemas.microsoft.com/office/drawing/2014/main" id="{FC08B57C-49E3-46B8-A895-3010D67E1D53}"/>
              </a:ext>
            </a:extLst>
          </p:cNvPr>
          <p:cNvSpPr/>
          <p:nvPr/>
        </p:nvSpPr>
        <p:spPr>
          <a:xfrm>
            <a:off x="500034" y="4935040"/>
            <a:ext cx="8368208"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t-distribution with n – 1 degrees of freedom is the sampling distribution of the t-value when the samples consist of independent identically distributed observations from a normally distributed population.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6886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5F19-F6EE-4BD2-ACF5-3256867DAAEC}"/>
              </a:ext>
            </a:extLst>
          </p:cNvPr>
          <p:cNvSpPr>
            <a:spLocks noGrp="1"/>
          </p:cNvSpPr>
          <p:nvPr>
            <p:ph type="ctrTitle"/>
          </p:nvPr>
        </p:nvSpPr>
        <p:spPr/>
        <p:txBody>
          <a:bodyPr/>
          <a:lstStyle/>
          <a:p>
            <a:r>
              <a:rPr lang="en-GB" dirty="0"/>
              <a:t>Student’s t distribution continued</a:t>
            </a:r>
          </a:p>
        </p:txBody>
      </p:sp>
      <p:sp>
        <p:nvSpPr>
          <p:cNvPr id="3" name="Slide Number Placeholder 2">
            <a:extLst>
              <a:ext uri="{FF2B5EF4-FFF2-40B4-BE49-F238E27FC236}">
                <a16:creationId xmlns:a16="http://schemas.microsoft.com/office/drawing/2014/main" id="{6D3066DE-10AD-4D41-915D-1E1495B5128B}"/>
              </a:ext>
            </a:extLst>
          </p:cNvPr>
          <p:cNvSpPr>
            <a:spLocks noGrp="1"/>
          </p:cNvSpPr>
          <p:nvPr>
            <p:ph type="sldNum" sz="quarter" idx="10"/>
          </p:nvPr>
        </p:nvSpPr>
        <p:spPr/>
        <p:txBody>
          <a:bodyPr/>
          <a:lstStyle/>
          <a:p>
            <a:pPr>
              <a:defRPr/>
            </a:pPr>
            <a:fld id="{4F419DB5-B840-459A-B3F5-F90445991729}" type="slidenum">
              <a:rPr lang="en-GB" smtClean="0"/>
              <a:pPr>
                <a:defRPr/>
              </a:pPr>
              <a:t>29</a:t>
            </a:fld>
            <a:endParaRPr lang="en-GB" dirty="0"/>
          </a:p>
        </p:txBody>
      </p:sp>
      <p:sp>
        <p:nvSpPr>
          <p:cNvPr id="4" name="Footer Placeholder 3">
            <a:extLst>
              <a:ext uri="{FF2B5EF4-FFF2-40B4-BE49-F238E27FC236}">
                <a16:creationId xmlns:a16="http://schemas.microsoft.com/office/drawing/2014/main" id="{90EED364-0E29-41B7-861F-4D5E3F3E657F}"/>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611540D-ED23-414B-AE4A-4B1FD1864D35}"/>
              </a:ext>
            </a:extLst>
          </p:cNvPr>
          <p:cNvSpPr/>
          <p:nvPr/>
        </p:nvSpPr>
        <p:spPr>
          <a:xfrm>
            <a:off x="506463" y="1729918"/>
            <a:ext cx="8208912" cy="1754326"/>
          </a:xfrm>
          <a:prstGeom prst="rect">
            <a:avLst/>
          </a:prstGeom>
        </p:spPr>
        <p:txBody>
          <a:bodyPr wrap="square">
            <a:spAutoFit/>
          </a:bodyPr>
          <a:lstStyle/>
          <a:p>
            <a:r>
              <a:rPr lang="en-GB" dirty="0"/>
              <a:t>A sample has been collected from a normal distribution where the population standard deviation is unknown. After careful consideration, the business analyst decides that a t-test would be appropriate to undertake the required analysis. Use Excel and SPSS to calculate the value of the t statistic (assuming all the area is in the upper right-hand tail), when the number of degrees of freedom is 18 and with a significance level of 0.1, 0.05, and 0.01. </a:t>
            </a:r>
          </a:p>
        </p:txBody>
      </p:sp>
      <p:pic>
        <p:nvPicPr>
          <p:cNvPr id="6" name="Picture 5">
            <a:extLst>
              <a:ext uri="{FF2B5EF4-FFF2-40B4-BE49-F238E27FC236}">
                <a16:creationId xmlns:a16="http://schemas.microsoft.com/office/drawing/2014/main" id="{F370DC63-7FA9-4143-B4C6-D00E760EB8F4}"/>
              </a:ext>
            </a:extLst>
          </p:cNvPr>
          <p:cNvPicPr/>
          <p:nvPr/>
        </p:nvPicPr>
        <p:blipFill>
          <a:blip r:embed="rId2"/>
          <a:stretch>
            <a:fillRect/>
          </a:stretch>
        </p:blipFill>
        <p:spPr>
          <a:xfrm>
            <a:off x="2771800" y="3896814"/>
            <a:ext cx="5868144" cy="1540030"/>
          </a:xfrm>
          <a:prstGeom prst="rect">
            <a:avLst/>
          </a:prstGeom>
        </p:spPr>
      </p:pic>
      <p:sp>
        <p:nvSpPr>
          <p:cNvPr id="7" name="Rectangle 6">
            <a:extLst>
              <a:ext uri="{FF2B5EF4-FFF2-40B4-BE49-F238E27FC236}">
                <a16:creationId xmlns:a16="http://schemas.microsoft.com/office/drawing/2014/main" id="{711B1C2F-1F78-462E-9E67-740E3A504944}"/>
              </a:ext>
            </a:extLst>
          </p:cNvPr>
          <p:cNvSpPr/>
          <p:nvPr/>
        </p:nvSpPr>
        <p:spPr>
          <a:xfrm>
            <a:off x="683568" y="4319661"/>
            <a:ext cx="1513043" cy="369332"/>
          </a:xfrm>
          <a:prstGeom prst="rect">
            <a:avLst/>
          </a:prstGeom>
        </p:spPr>
        <p:txBody>
          <a:bodyPr wrap="none">
            <a:spAutoFit/>
          </a:bodyPr>
          <a:lstStyle/>
          <a:p>
            <a:pPr marL="457200" marR="0" indent="-457200" algn="just"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Excel Solution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5AA59099-B1B7-4E89-90FA-948C6087C298}"/>
              </a:ext>
            </a:extLst>
          </p:cNvPr>
          <p:cNvSpPr/>
          <p:nvPr/>
        </p:nvSpPr>
        <p:spPr>
          <a:xfrm>
            <a:off x="500034" y="1286150"/>
            <a:ext cx="1467068" cy="369332"/>
          </a:xfrm>
          <a:prstGeom prst="rect">
            <a:avLst/>
          </a:prstGeom>
        </p:spPr>
        <p:txBody>
          <a:bodyPr wrap="none">
            <a:spAutoFit/>
          </a:bodyPr>
          <a:lstStyle/>
          <a:p>
            <a:r>
              <a:rPr lang="en-GB" dirty="0">
                <a:solidFill>
                  <a:srgbClr val="FF0000"/>
                </a:solidFill>
              </a:rPr>
              <a:t>Example 3.8</a:t>
            </a:r>
          </a:p>
        </p:txBody>
      </p:sp>
    </p:spTree>
    <p:extLst>
      <p:ext uri="{BB962C8B-B14F-4D97-AF65-F5344CB8AC3E}">
        <p14:creationId xmlns:p14="http://schemas.microsoft.com/office/powerpoint/2010/main" val="151779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500063" y="285750"/>
            <a:ext cx="6929437" cy="714375"/>
          </a:xfrm>
        </p:spPr>
        <p:txBody>
          <a:bodyPr/>
          <a:lstStyle/>
          <a:p>
            <a:r>
              <a:rPr lang="en-GB">
                <a:latin typeface="Arial" charset="0"/>
                <a:cs typeface="Arial" charset="0"/>
              </a:rPr>
              <a:t>Basic Ideas</a:t>
            </a:r>
          </a:p>
        </p:txBody>
      </p:sp>
      <p:sp>
        <p:nvSpPr>
          <p:cNvPr id="3" name="Slide Number Placeholder 2"/>
          <p:cNvSpPr>
            <a:spLocks noGrp="1"/>
          </p:cNvSpPr>
          <p:nvPr>
            <p:ph type="sldNum" sz="quarter" idx="10"/>
          </p:nvPr>
        </p:nvSpPr>
        <p:spPr/>
        <p:txBody>
          <a:bodyPr/>
          <a:lstStyle/>
          <a:p>
            <a:pPr>
              <a:defRPr/>
            </a:pPr>
            <a:fld id="{0C10DF8C-30AA-4A76-ADF7-32099036ED5E}" type="slidenum">
              <a:rPr lang="en-GB" smtClean="0"/>
              <a:pPr>
                <a:defRPr/>
              </a:pPr>
              <a:t>3</a:t>
            </a:fld>
            <a:endParaRPr lang="en-GB" dirty="0"/>
          </a:p>
        </p:txBody>
      </p:sp>
      <p:sp>
        <p:nvSpPr>
          <p:cNvPr id="1331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pic>
        <p:nvPicPr>
          <p:cNvPr id="13317" name="Picture 5" descr="Figure 5p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1500" y="3214688"/>
            <a:ext cx="2571750" cy="135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angle 8"/>
          <p:cNvSpPr>
            <a:spLocks noChangeArrowheads="1"/>
          </p:cNvSpPr>
          <p:nvPr/>
        </p:nvSpPr>
        <p:spPr bwMode="auto">
          <a:xfrm>
            <a:off x="500063" y="1285875"/>
            <a:ext cx="8358187"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There are a number of words and phrases that encapsulate the basic concept of probability: </a:t>
            </a:r>
            <a:r>
              <a:rPr lang="en-GB">
                <a:solidFill>
                  <a:srgbClr val="FF0000"/>
                </a:solidFill>
              </a:rPr>
              <a:t>chance</a:t>
            </a:r>
            <a:r>
              <a:rPr lang="en-GB"/>
              <a:t>, </a:t>
            </a:r>
            <a:r>
              <a:rPr lang="en-GB">
                <a:solidFill>
                  <a:srgbClr val="FF0000"/>
                </a:solidFill>
              </a:rPr>
              <a:t>probable</a:t>
            </a:r>
            <a:r>
              <a:rPr lang="en-GB"/>
              <a:t>, </a:t>
            </a:r>
            <a:r>
              <a:rPr lang="en-GB">
                <a:solidFill>
                  <a:srgbClr val="FF0000"/>
                </a:solidFill>
              </a:rPr>
              <a:t>odds</a:t>
            </a:r>
            <a:r>
              <a:rPr lang="en-GB"/>
              <a:t>. In all cases we are faced with a degree of uncertainty and concerned with the likelihood of a particular event happening. Statistically these words and phrases are too vague; we need some measure of likelihood of an event occurring. This measure is termed </a:t>
            </a:r>
            <a:r>
              <a:rPr lang="en-GB">
                <a:solidFill>
                  <a:srgbClr val="FF0000"/>
                </a:solidFill>
              </a:rPr>
              <a:t>probability and is measured on a scale ranging between 0 and 1</a:t>
            </a:r>
            <a:r>
              <a:rPr lang="en-GB"/>
              <a:t>.</a:t>
            </a:r>
          </a:p>
        </p:txBody>
      </p:sp>
      <p:sp>
        <p:nvSpPr>
          <p:cNvPr id="13319" name="Rectangle 9"/>
          <p:cNvSpPr>
            <a:spLocks noChangeArrowheads="1"/>
          </p:cNvSpPr>
          <p:nvPr/>
        </p:nvSpPr>
        <p:spPr bwMode="auto">
          <a:xfrm>
            <a:off x="3857625" y="3000375"/>
            <a:ext cx="5072063"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In order to determine a probability of an event occurring, data has to be obtained.  This can be achieved through, for example, experience (subjective) or observation (empirical, relative frequency) or theoretical (a priori, deductive reasoning) methods.  </a:t>
            </a:r>
          </a:p>
        </p:txBody>
      </p:sp>
      <p:sp>
        <p:nvSpPr>
          <p:cNvPr id="13320" name="Rectangle 10"/>
          <p:cNvSpPr>
            <a:spLocks noChangeArrowheads="1"/>
          </p:cNvSpPr>
          <p:nvPr/>
        </p:nvSpPr>
        <p:spPr bwMode="auto">
          <a:xfrm>
            <a:off x="571500" y="4786313"/>
            <a:ext cx="835818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The procedure or situation that produces a definite result (or </a:t>
            </a:r>
            <a:r>
              <a:rPr lang="en-GB">
                <a:solidFill>
                  <a:schemeClr val="tx2"/>
                </a:solidFill>
              </a:rPr>
              <a:t>outcome</a:t>
            </a:r>
            <a:r>
              <a:rPr lang="en-GB"/>
              <a:t>) is termed a </a:t>
            </a:r>
            <a:r>
              <a:rPr lang="en-GB">
                <a:solidFill>
                  <a:schemeClr val="tx2"/>
                </a:solidFill>
              </a:rPr>
              <a:t>random experiment</a:t>
            </a:r>
            <a:r>
              <a:rPr lang="en-GB"/>
              <a:t>. For example tossing a coin, rolling a die, recording the income of a factory worker, determining defective items on an assembly line are all examples of 'experiments'.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5F19-F6EE-4BD2-ACF5-3256867DAAEC}"/>
              </a:ext>
            </a:extLst>
          </p:cNvPr>
          <p:cNvSpPr>
            <a:spLocks noGrp="1"/>
          </p:cNvSpPr>
          <p:nvPr>
            <p:ph type="ctrTitle"/>
          </p:nvPr>
        </p:nvSpPr>
        <p:spPr/>
        <p:txBody>
          <a:bodyPr/>
          <a:lstStyle/>
          <a:p>
            <a:r>
              <a:rPr lang="en-GB" dirty="0"/>
              <a:t>Student’s t distribution continued</a:t>
            </a:r>
          </a:p>
        </p:txBody>
      </p:sp>
      <p:sp>
        <p:nvSpPr>
          <p:cNvPr id="3" name="Slide Number Placeholder 2">
            <a:extLst>
              <a:ext uri="{FF2B5EF4-FFF2-40B4-BE49-F238E27FC236}">
                <a16:creationId xmlns:a16="http://schemas.microsoft.com/office/drawing/2014/main" id="{6D3066DE-10AD-4D41-915D-1E1495B5128B}"/>
              </a:ext>
            </a:extLst>
          </p:cNvPr>
          <p:cNvSpPr>
            <a:spLocks noGrp="1"/>
          </p:cNvSpPr>
          <p:nvPr>
            <p:ph type="sldNum" sz="quarter" idx="10"/>
          </p:nvPr>
        </p:nvSpPr>
        <p:spPr/>
        <p:txBody>
          <a:bodyPr/>
          <a:lstStyle/>
          <a:p>
            <a:pPr>
              <a:defRPr/>
            </a:pPr>
            <a:fld id="{4F419DB5-B840-459A-B3F5-F90445991729}" type="slidenum">
              <a:rPr lang="en-GB" smtClean="0"/>
              <a:pPr>
                <a:defRPr/>
              </a:pPr>
              <a:t>30</a:t>
            </a:fld>
            <a:endParaRPr lang="en-GB" dirty="0"/>
          </a:p>
        </p:txBody>
      </p:sp>
      <p:sp>
        <p:nvSpPr>
          <p:cNvPr id="4" name="Footer Placeholder 3">
            <a:extLst>
              <a:ext uri="{FF2B5EF4-FFF2-40B4-BE49-F238E27FC236}">
                <a16:creationId xmlns:a16="http://schemas.microsoft.com/office/drawing/2014/main" id="{90EED364-0E29-41B7-861F-4D5E3F3E657F}"/>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E669C051-7281-4B6F-B2D1-DB1E973D6BB4}"/>
              </a:ext>
            </a:extLst>
          </p:cNvPr>
          <p:cNvSpPr/>
          <p:nvPr/>
        </p:nvSpPr>
        <p:spPr>
          <a:xfrm>
            <a:off x="482930" y="1269556"/>
            <a:ext cx="1659429" cy="369332"/>
          </a:xfrm>
          <a:prstGeom prst="rect">
            <a:avLst/>
          </a:prstGeom>
        </p:spPr>
        <p:txBody>
          <a:bodyPr wrap="none">
            <a:spAutoFit/>
          </a:bodyPr>
          <a:lstStyle/>
          <a:p>
            <a:r>
              <a:rPr lang="en-GB" dirty="0">
                <a:solidFill>
                  <a:srgbClr val="FF0000"/>
                </a:solidFill>
              </a:rPr>
              <a:t>SPSS solution</a:t>
            </a:r>
          </a:p>
        </p:txBody>
      </p:sp>
      <p:sp>
        <p:nvSpPr>
          <p:cNvPr id="6" name="Rectangle 5">
            <a:extLst>
              <a:ext uri="{FF2B5EF4-FFF2-40B4-BE49-F238E27FC236}">
                <a16:creationId xmlns:a16="http://schemas.microsoft.com/office/drawing/2014/main" id="{E55AAE59-32E5-4B8B-8FA0-09171A22B395}"/>
              </a:ext>
            </a:extLst>
          </p:cNvPr>
          <p:cNvSpPr/>
          <p:nvPr/>
        </p:nvSpPr>
        <p:spPr>
          <a:xfrm>
            <a:off x="611560" y="1986984"/>
            <a:ext cx="3639319" cy="92333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Target Variable: e3p14a</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Numeric expression = IDF.T(1-0.1,18)</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13A1EF16-54F3-410B-B706-9C737D4EFE26}"/>
              </a:ext>
            </a:extLst>
          </p:cNvPr>
          <p:cNvPicPr/>
          <p:nvPr/>
        </p:nvPicPr>
        <p:blipFill>
          <a:blip r:embed="rId2"/>
          <a:stretch>
            <a:fillRect/>
          </a:stretch>
        </p:blipFill>
        <p:spPr>
          <a:xfrm>
            <a:off x="4788024" y="1916832"/>
            <a:ext cx="3927351" cy="1008112"/>
          </a:xfrm>
          <a:prstGeom prst="rect">
            <a:avLst/>
          </a:prstGeom>
        </p:spPr>
      </p:pic>
      <p:sp>
        <p:nvSpPr>
          <p:cNvPr id="8" name="Rectangle 7">
            <a:extLst>
              <a:ext uri="{FF2B5EF4-FFF2-40B4-BE49-F238E27FC236}">
                <a16:creationId xmlns:a16="http://schemas.microsoft.com/office/drawing/2014/main" id="{B59C993B-A8E3-403C-89B9-C0E7C1FB89CD}"/>
              </a:ext>
            </a:extLst>
          </p:cNvPr>
          <p:cNvSpPr/>
          <p:nvPr/>
        </p:nvSpPr>
        <p:spPr>
          <a:xfrm>
            <a:off x="4716016" y="2924944"/>
            <a:ext cx="94128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D686DEFE-1BC0-4078-B7CC-831128CF03B1}"/>
              </a:ext>
            </a:extLst>
          </p:cNvPr>
          <p:cNvSpPr/>
          <p:nvPr/>
        </p:nvSpPr>
        <p:spPr>
          <a:xfrm>
            <a:off x="516050" y="3486022"/>
            <a:ext cx="4071966" cy="92333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value will not be in the SPSS output file but in the SPSS data file in a column called e3p14a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8F18BD0B-126B-46AE-A6D5-6FCD86487728}"/>
              </a:ext>
            </a:extLst>
          </p:cNvPr>
          <p:cNvPicPr/>
          <p:nvPr/>
        </p:nvPicPr>
        <p:blipFill>
          <a:blip r:embed="rId3"/>
          <a:stretch>
            <a:fillRect/>
          </a:stretch>
        </p:blipFill>
        <p:spPr>
          <a:xfrm>
            <a:off x="4788024" y="3480108"/>
            <a:ext cx="1368152" cy="822280"/>
          </a:xfrm>
          <a:prstGeom prst="rect">
            <a:avLst/>
          </a:prstGeom>
        </p:spPr>
      </p:pic>
      <p:sp>
        <p:nvSpPr>
          <p:cNvPr id="11" name="Rectangle 10">
            <a:extLst>
              <a:ext uri="{FF2B5EF4-FFF2-40B4-BE49-F238E27FC236}">
                <a16:creationId xmlns:a16="http://schemas.microsoft.com/office/drawing/2014/main" id="{9C50CA7E-55ED-4704-88B4-6EA0690ED4C6}"/>
              </a:ext>
            </a:extLst>
          </p:cNvPr>
          <p:cNvSpPr/>
          <p:nvPr/>
        </p:nvSpPr>
        <p:spPr>
          <a:xfrm>
            <a:off x="515289" y="4757447"/>
            <a:ext cx="8200086" cy="646331"/>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t-value for a t distribution with 18 degrees of freedom is 1.33 when the significance level in the right-hand tail is 0.1. </a:t>
            </a:r>
            <a:endParaRPr lang="en-GB" dirty="0"/>
          </a:p>
        </p:txBody>
      </p:sp>
    </p:spTree>
    <p:extLst>
      <p:ext uri="{BB962C8B-B14F-4D97-AF65-F5344CB8AC3E}">
        <p14:creationId xmlns:p14="http://schemas.microsoft.com/office/powerpoint/2010/main" val="2314201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D7E75-5BA5-4A43-912F-1D400779F5CC}"/>
              </a:ext>
            </a:extLst>
          </p:cNvPr>
          <p:cNvSpPr>
            <a:spLocks noGrp="1"/>
          </p:cNvSpPr>
          <p:nvPr>
            <p:ph type="ctrTitle"/>
          </p:nvPr>
        </p:nvSpPr>
        <p:spPr/>
        <p:txBody>
          <a:bodyPr/>
          <a:lstStyle/>
          <a:p>
            <a:r>
              <a:rPr lang="en-GB" dirty="0"/>
              <a:t>F distribution</a:t>
            </a:r>
          </a:p>
        </p:txBody>
      </p:sp>
      <p:sp>
        <p:nvSpPr>
          <p:cNvPr id="3" name="Slide Number Placeholder 2">
            <a:extLst>
              <a:ext uri="{FF2B5EF4-FFF2-40B4-BE49-F238E27FC236}">
                <a16:creationId xmlns:a16="http://schemas.microsoft.com/office/drawing/2014/main" id="{A1067B8D-C768-4AC1-9053-68D0474EC682}"/>
              </a:ext>
            </a:extLst>
          </p:cNvPr>
          <p:cNvSpPr>
            <a:spLocks noGrp="1"/>
          </p:cNvSpPr>
          <p:nvPr>
            <p:ph type="sldNum" sz="quarter" idx="10"/>
          </p:nvPr>
        </p:nvSpPr>
        <p:spPr/>
        <p:txBody>
          <a:bodyPr/>
          <a:lstStyle/>
          <a:p>
            <a:pPr>
              <a:defRPr/>
            </a:pPr>
            <a:fld id="{4F419DB5-B840-459A-B3F5-F90445991729}" type="slidenum">
              <a:rPr lang="en-GB" smtClean="0"/>
              <a:pPr>
                <a:defRPr/>
              </a:pPr>
              <a:t>31</a:t>
            </a:fld>
            <a:endParaRPr lang="en-GB" dirty="0"/>
          </a:p>
        </p:txBody>
      </p:sp>
      <p:sp>
        <p:nvSpPr>
          <p:cNvPr id="4" name="Footer Placeholder 3">
            <a:extLst>
              <a:ext uri="{FF2B5EF4-FFF2-40B4-BE49-F238E27FC236}">
                <a16:creationId xmlns:a16="http://schemas.microsoft.com/office/drawing/2014/main" id="{39A41779-1CC1-411B-9988-10DD3F9DAD9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75F1FFB-D62D-4BD6-BD28-C3DDF4164530}"/>
              </a:ext>
            </a:extLst>
          </p:cNvPr>
          <p:cNvSpPr/>
          <p:nvPr/>
        </p:nvSpPr>
        <p:spPr>
          <a:xfrm>
            <a:off x="500034" y="1340768"/>
            <a:ext cx="8320438" cy="1477328"/>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In probability theory and statistics, the </a:t>
            </a:r>
            <a:r>
              <a:rPr lang="en-GB" b="1" dirty="0">
                <a:latin typeface="Calibri" panose="020F0502020204030204" pitchFamily="34" charset="0"/>
                <a:ea typeface="Times New Roman" panose="02020603050405020304" pitchFamily="18" charset="0"/>
                <a:cs typeface="Times New Roman" panose="02020603050405020304" pitchFamily="18" charset="0"/>
              </a:rPr>
              <a:t>F-distribution</a:t>
            </a:r>
            <a:r>
              <a:rPr lang="en-GB" dirty="0">
                <a:latin typeface="Calibri" panose="020F0502020204030204" pitchFamily="34" charset="0"/>
                <a:ea typeface="Times New Roman" panose="02020603050405020304" pitchFamily="18" charset="0"/>
                <a:cs typeface="Times New Roman" panose="02020603050405020304" pitchFamily="18" charset="0"/>
              </a:rPr>
              <a:t>, also known as Snedecor's F distribution or the Fisher–Snedecor distribution (after Ronald Fisher and George W. Snedecor) is another continuous probability distribution. You will see in the chapters that follow that this distribution arises frequently as the null distribution of a test statistic, most notably in the analysis of variance, e.g. F-test.</a:t>
            </a:r>
            <a:endParaRPr lang="en-GB" dirty="0"/>
          </a:p>
        </p:txBody>
      </p:sp>
      <p:sp>
        <p:nvSpPr>
          <p:cNvPr id="6" name="Rectangle 5">
            <a:extLst>
              <a:ext uri="{FF2B5EF4-FFF2-40B4-BE49-F238E27FC236}">
                <a16:creationId xmlns:a16="http://schemas.microsoft.com/office/drawing/2014/main" id="{69441FAE-8FDC-445A-AE72-5D61257E3FC8}"/>
              </a:ext>
            </a:extLst>
          </p:cNvPr>
          <p:cNvSpPr/>
          <p:nvPr/>
        </p:nvSpPr>
        <p:spPr>
          <a:xfrm>
            <a:off x="553425" y="3384962"/>
            <a:ext cx="460773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F test statistic is defined by equation (3.12)</a:t>
            </a:r>
            <a:endParaRPr lang="en-GB" dirty="0"/>
          </a:p>
        </p:txBody>
      </p:sp>
      <p:pic>
        <p:nvPicPr>
          <p:cNvPr id="7" name="Picture 6">
            <a:extLst>
              <a:ext uri="{FF2B5EF4-FFF2-40B4-BE49-F238E27FC236}">
                <a16:creationId xmlns:a16="http://schemas.microsoft.com/office/drawing/2014/main" id="{FB340B99-7A97-4A6A-B535-826D30430645}"/>
              </a:ext>
            </a:extLst>
          </p:cNvPr>
          <p:cNvPicPr>
            <a:picLocks noChangeAspect="1"/>
          </p:cNvPicPr>
          <p:nvPr/>
        </p:nvPicPr>
        <p:blipFill>
          <a:blip r:embed="rId2"/>
          <a:stretch>
            <a:fillRect/>
          </a:stretch>
        </p:blipFill>
        <p:spPr>
          <a:xfrm>
            <a:off x="5796136" y="3230883"/>
            <a:ext cx="971429" cy="704762"/>
          </a:xfrm>
          <a:prstGeom prst="rect">
            <a:avLst/>
          </a:prstGeom>
        </p:spPr>
      </p:pic>
      <p:sp>
        <p:nvSpPr>
          <p:cNvPr id="8" name="Rectangle 7">
            <a:extLst>
              <a:ext uri="{FF2B5EF4-FFF2-40B4-BE49-F238E27FC236}">
                <a16:creationId xmlns:a16="http://schemas.microsoft.com/office/drawing/2014/main" id="{16F70294-85ED-4464-A95C-1F3FEB8356BB}"/>
              </a:ext>
            </a:extLst>
          </p:cNvPr>
          <p:cNvSpPr/>
          <p:nvPr/>
        </p:nvSpPr>
        <p:spPr>
          <a:xfrm>
            <a:off x="553425" y="4304993"/>
            <a:ext cx="8213656" cy="120032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Where s</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baseline="30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and s</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baseline="30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are the sample 1 and sample 2 variances respectively. The shape of the distribution depends upon the numerator and denominator degrees of freedom (df</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- 1, df</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- 1) and the F distribution is written as a function of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as F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spTree>
    <p:extLst>
      <p:ext uri="{BB962C8B-B14F-4D97-AF65-F5344CB8AC3E}">
        <p14:creationId xmlns:p14="http://schemas.microsoft.com/office/powerpoint/2010/main" val="6992225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D7E75-5BA5-4A43-912F-1D400779F5CC}"/>
              </a:ext>
            </a:extLst>
          </p:cNvPr>
          <p:cNvSpPr>
            <a:spLocks noGrp="1"/>
          </p:cNvSpPr>
          <p:nvPr>
            <p:ph type="ctrTitle"/>
          </p:nvPr>
        </p:nvSpPr>
        <p:spPr/>
        <p:txBody>
          <a:bodyPr/>
          <a:lstStyle/>
          <a:p>
            <a:r>
              <a:rPr lang="en-GB" dirty="0"/>
              <a:t>F distribution continued</a:t>
            </a:r>
          </a:p>
        </p:txBody>
      </p:sp>
      <p:sp>
        <p:nvSpPr>
          <p:cNvPr id="3" name="Slide Number Placeholder 2">
            <a:extLst>
              <a:ext uri="{FF2B5EF4-FFF2-40B4-BE49-F238E27FC236}">
                <a16:creationId xmlns:a16="http://schemas.microsoft.com/office/drawing/2014/main" id="{A1067B8D-C768-4AC1-9053-68D0474EC682}"/>
              </a:ext>
            </a:extLst>
          </p:cNvPr>
          <p:cNvSpPr>
            <a:spLocks noGrp="1"/>
          </p:cNvSpPr>
          <p:nvPr>
            <p:ph type="sldNum" sz="quarter" idx="10"/>
          </p:nvPr>
        </p:nvSpPr>
        <p:spPr/>
        <p:txBody>
          <a:bodyPr/>
          <a:lstStyle/>
          <a:p>
            <a:pPr>
              <a:defRPr/>
            </a:pPr>
            <a:fld id="{4F419DB5-B840-459A-B3F5-F90445991729}" type="slidenum">
              <a:rPr lang="en-GB" smtClean="0"/>
              <a:pPr>
                <a:defRPr/>
              </a:pPr>
              <a:t>32</a:t>
            </a:fld>
            <a:endParaRPr lang="en-GB" dirty="0"/>
          </a:p>
        </p:txBody>
      </p:sp>
      <p:sp>
        <p:nvSpPr>
          <p:cNvPr id="4" name="Footer Placeholder 3">
            <a:extLst>
              <a:ext uri="{FF2B5EF4-FFF2-40B4-BE49-F238E27FC236}">
                <a16:creationId xmlns:a16="http://schemas.microsoft.com/office/drawing/2014/main" id="{39A41779-1CC1-411B-9988-10DD3F9DAD9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66FBB27-FA9E-42DB-9DBD-E0A59A88810C}"/>
              </a:ext>
            </a:extLst>
          </p:cNvPr>
          <p:cNvSpPr/>
          <p:nvPr/>
        </p:nvSpPr>
        <p:spPr>
          <a:xfrm>
            <a:off x="428624" y="1268760"/>
            <a:ext cx="8501063"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probability density function (pdf) of the F distribution is defined by equation (3.13)</a:t>
            </a:r>
            <a:endParaRPr lang="en-GB" dirty="0"/>
          </a:p>
        </p:txBody>
      </p:sp>
      <p:pic>
        <p:nvPicPr>
          <p:cNvPr id="6" name="Picture 5">
            <a:extLst>
              <a:ext uri="{FF2B5EF4-FFF2-40B4-BE49-F238E27FC236}">
                <a16:creationId xmlns:a16="http://schemas.microsoft.com/office/drawing/2014/main" id="{C8758DB2-8AA4-4248-B2E7-1940C69DBCFA}"/>
              </a:ext>
            </a:extLst>
          </p:cNvPr>
          <p:cNvPicPr>
            <a:picLocks noChangeAspect="1"/>
          </p:cNvPicPr>
          <p:nvPr/>
        </p:nvPicPr>
        <p:blipFill>
          <a:blip r:embed="rId2"/>
          <a:stretch>
            <a:fillRect/>
          </a:stretch>
        </p:blipFill>
        <p:spPr>
          <a:xfrm>
            <a:off x="829143" y="1844824"/>
            <a:ext cx="7485714" cy="1104762"/>
          </a:xfrm>
          <a:prstGeom prst="rect">
            <a:avLst/>
          </a:prstGeom>
        </p:spPr>
      </p:pic>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5AFE9C81-C10E-41B8-BE36-0134522D1816}"/>
                  </a:ext>
                </a:extLst>
              </p:cNvPr>
              <p:cNvSpPr/>
              <p:nvPr/>
            </p:nvSpPr>
            <p:spPr>
              <a:xfrm>
                <a:off x="500033" y="3105834"/>
                <a:ext cx="8429653"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Where x &gt; 0, and </a:t>
                </a:r>
                <a14:m>
                  <m:oMath xmlns:m="http://schemas.openxmlformats.org/officeDocument/2006/math">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Γ</m:t>
                    </m:r>
                    <m:d>
                      <m:dPr>
                        <m:ctrlPr>
                          <a:rPr lang="en-GB" i="1">
                            <a:effectLst/>
                            <a:latin typeface="Cambria Math" panose="02040503050406030204" pitchFamily="18" charset="0"/>
                          </a:rPr>
                        </m:ctrlPr>
                      </m:dPr>
                      <m:e>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df</m:t>
                        </m:r>
                      </m:e>
                    </m:d>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denotes</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the</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gamma</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function</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 = </m:t>
                    </m:r>
                    <m:d>
                      <m:dPr>
                        <m:ctrlPr>
                          <a:rPr lang="en-GB" i="1">
                            <a:effectLst/>
                            <a:latin typeface="Cambria Math" panose="02040503050406030204" pitchFamily="18" charset="0"/>
                          </a:rPr>
                        </m:ctrlPr>
                      </m:dPr>
                      <m:e>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df</m:t>
                        </m:r>
                        <m:r>
                          <m:rPr>
                            <m:nor/>
                          </m:rP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1</m:t>
                        </m:r>
                      </m:e>
                    </m:d>
                    <m:r>
                      <m:rPr>
                        <m:nor/>
                      </m:rPr>
                      <a:rPr lang="en-GB" sz="1800">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dirty="0"/>
              </a:p>
            </p:txBody>
          </p:sp>
        </mc:Choice>
        <mc:Fallback xmlns="">
          <p:sp>
            <p:nvSpPr>
              <p:cNvPr id="7" name="Rectangle 6">
                <a:extLst>
                  <a:ext uri="{FF2B5EF4-FFF2-40B4-BE49-F238E27FC236}">
                    <a16:creationId xmlns:a16="http://schemas.microsoft.com/office/drawing/2014/main" id="{5AFE9C81-C10E-41B8-BE36-0134522D1816}"/>
                  </a:ext>
                </a:extLst>
              </p:cNvPr>
              <p:cNvSpPr>
                <a:spLocks noRot="1" noChangeAspect="1" noMove="1" noResize="1" noEditPoints="1" noAdjustHandles="1" noChangeArrowheads="1" noChangeShapeType="1" noTextEdit="1"/>
              </p:cNvSpPr>
              <p:nvPr/>
            </p:nvSpPr>
            <p:spPr>
              <a:xfrm>
                <a:off x="500033" y="3105834"/>
                <a:ext cx="8429653" cy="369332"/>
              </a:xfrm>
              <a:prstGeom prst="rect">
                <a:avLst/>
              </a:prstGeom>
              <a:blipFill>
                <a:blip r:embed="rId3"/>
                <a:stretch>
                  <a:fillRect l="-578" t="-8197" b="-24590"/>
                </a:stretch>
              </a:blipFill>
            </p:spPr>
            <p:txBody>
              <a:bodyPr/>
              <a:lstStyle/>
              <a:p>
                <a:r>
                  <a:rPr lang="en-GB">
                    <a:noFill/>
                  </a:rPr>
                  <a:t> </a:t>
                </a:r>
              </a:p>
            </p:txBody>
          </p:sp>
        </mc:Fallback>
      </mc:AlternateContent>
      <p:sp>
        <p:nvSpPr>
          <p:cNvPr id="8" name="Rectangle 7">
            <a:extLst>
              <a:ext uri="{FF2B5EF4-FFF2-40B4-BE49-F238E27FC236}">
                <a16:creationId xmlns:a16="http://schemas.microsoft.com/office/drawing/2014/main" id="{0B065B23-5CFF-48B2-BB30-61393765A7B1}"/>
              </a:ext>
            </a:extLst>
          </p:cNvPr>
          <p:cNvSpPr/>
          <p:nvPr/>
        </p:nvSpPr>
        <p:spPr>
          <a:xfrm>
            <a:off x="500033" y="3607617"/>
            <a:ext cx="2994003" cy="2031325"/>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a calculation perspective, we do not need to worry about using this equation given we have access to published tables or software like Excel and SPSS to undertake the calculations.</a:t>
            </a:r>
            <a:endParaRPr lang="en-GB" dirty="0"/>
          </a:p>
        </p:txBody>
      </p:sp>
      <p:sp>
        <p:nvSpPr>
          <p:cNvPr id="9" name="Rectangle 8">
            <a:extLst>
              <a:ext uri="{FF2B5EF4-FFF2-40B4-BE49-F238E27FC236}">
                <a16:creationId xmlns:a16="http://schemas.microsoft.com/office/drawing/2014/main" id="{DC81E19A-56B7-4895-A5D4-FC8B2C485FE0}"/>
              </a:ext>
            </a:extLst>
          </p:cNvPr>
          <p:cNvSpPr/>
          <p:nvPr/>
        </p:nvSpPr>
        <p:spPr>
          <a:xfrm>
            <a:off x="3494036" y="3746116"/>
            <a:ext cx="1656185" cy="1754326"/>
          </a:xfrm>
          <a:prstGeom prst="rect">
            <a:avLst/>
          </a:prstGeom>
          <a:solidFill>
            <a:schemeClr val="accent3">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Figure illustrates the shape of the F distribution for df</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 = 17 and df</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B</a:t>
            </a:r>
            <a:r>
              <a:rPr lang="en-GB" dirty="0">
                <a:latin typeface="Calibri" panose="020F0502020204030204" pitchFamily="34" charset="0"/>
                <a:ea typeface="Times New Roman" panose="02020603050405020304" pitchFamily="18" charset="0"/>
                <a:cs typeface="Times New Roman" panose="02020603050405020304" pitchFamily="18" charset="0"/>
              </a:rPr>
              <a:t> = 24.</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89CE731-271A-4296-BEC7-9AD465F4781E}"/>
              </a:ext>
            </a:extLst>
          </p:cNvPr>
          <p:cNvPicPr/>
          <p:nvPr/>
        </p:nvPicPr>
        <p:blipFill>
          <a:blip r:embed="rId4"/>
          <a:stretch>
            <a:fillRect/>
          </a:stretch>
        </p:blipFill>
        <p:spPr>
          <a:xfrm>
            <a:off x="5150221" y="3569038"/>
            <a:ext cx="3657600" cy="2214245"/>
          </a:xfrm>
          <a:prstGeom prst="rect">
            <a:avLst/>
          </a:prstGeom>
        </p:spPr>
      </p:pic>
    </p:spTree>
    <p:extLst>
      <p:ext uri="{BB962C8B-B14F-4D97-AF65-F5344CB8AC3E}">
        <p14:creationId xmlns:p14="http://schemas.microsoft.com/office/powerpoint/2010/main" val="15917416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2E31-A4E5-4F16-A70F-72706322DD63}"/>
              </a:ext>
            </a:extLst>
          </p:cNvPr>
          <p:cNvSpPr>
            <a:spLocks noGrp="1"/>
          </p:cNvSpPr>
          <p:nvPr>
            <p:ph type="ctrTitle"/>
          </p:nvPr>
        </p:nvSpPr>
        <p:spPr/>
        <p:txBody>
          <a:bodyPr/>
          <a:lstStyle/>
          <a:p>
            <a:r>
              <a:rPr lang="en-GB" dirty="0"/>
              <a:t>F distribution continued</a:t>
            </a:r>
          </a:p>
        </p:txBody>
      </p:sp>
      <p:sp>
        <p:nvSpPr>
          <p:cNvPr id="3" name="Slide Number Placeholder 2">
            <a:extLst>
              <a:ext uri="{FF2B5EF4-FFF2-40B4-BE49-F238E27FC236}">
                <a16:creationId xmlns:a16="http://schemas.microsoft.com/office/drawing/2014/main" id="{AC2C27C2-427F-4B90-80D9-1CF06DDBA2D6}"/>
              </a:ext>
            </a:extLst>
          </p:cNvPr>
          <p:cNvSpPr>
            <a:spLocks noGrp="1"/>
          </p:cNvSpPr>
          <p:nvPr>
            <p:ph type="sldNum" sz="quarter" idx="10"/>
          </p:nvPr>
        </p:nvSpPr>
        <p:spPr/>
        <p:txBody>
          <a:bodyPr/>
          <a:lstStyle/>
          <a:p>
            <a:pPr>
              <a:defRPr/>
            </a:pPr>
            <a:fld id="{4F419DB5-B840-459A-B3F5-F90445991729}" type="slidenum">
              <a:rPr lang="en-GB" smtClean="0"/>
              <a:pPr>
                <a:defRPr/>
              </a:pPr>
              <a:t>33</a:t>
            </a:fld>
            <a:endParaRPr lang="en-GB" dirty="0"/>
          </a:p>
        </p:txBody>
      </p:sp>
      <p:sp>
        <p:nvSpPr>
          <p:cNvPr id="4" name="Footer Placeholder 3">
            <a:extLst>
              <a:ext uri="{FF2B5EF4-FFF2-40B4-BE49-F238E27FC236}">
                <a16:creationId xmlns:a16="http://schemas.microsoft.com/office/drawing/2014/main" id="{3822E8EF-9469-42A3-98F9-343F5E61FA6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38AD32D-CD48-4DB0-9AD3-9D67AE2BA8E4}"/>
              </a:ext>
            </a:extLst>
          </p:cNvPr>
          <p:cNvSpPr/>
          <p:nvPr/>
        </p:nvSpPr>
        <p:spPr>
          <a:xfrm>
            <a:off x="500034" y="1667696"/>
            <a:ext cx="8296030"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Calculate the probability of F ≤ 4.03 if the numerator and denominator degrees of freedom are 9, 9 respectively. Based on this answer calculate the P(F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4.03).</a:t>
            </a:r>
            <a:endParaRPr lang="en-GB" dirty="0"/>
          </a:p>
        </p:txBody>
      </p:sp>
      <p:pic>
        <p:nvPicPr>
          <p:cNvPr id="6" name="Picture 5">
            <a:extLst>
              <a:ext uri="{FF2B5EF4-FFF2-40B4-BE49-F238E27FC236}">
                <a16:creationId xmlns:a16="http://schemas.microsoft.com/office/drawing/2014/main" id="{05DBD658-6889-4996-A1C0-C400E5B26E14}"/>
              </a:ext>
            </a:extLst>
          </p:cNvPr>
          <p:cNvPicPr/>
          <p:nvPr/>
        </p:nvPicPr>
        <p:blipFill>
          <a:blip r:embed="rId2"/>
          <a:stretch>
            <a:fillRect/>
          </a:stretch>
        </p:blipFill>
        <p:spPr>
          <a:xfrm>
            <a:off x="4531602" y="2411806"/>
            <a:ext cx="3661536" cy="1712638"/>
          </a:xfrm>
          <a:prstGeom prst="rect">
            <a:avLst/>
          </a:prstGeom>
        </p:spPr>
      </p:pic>
      <p:sp>
        <p:nvSpPr>
          <p:cNvPr id="7" name="Rectangle 6">
            <a:extLst>
              <a:ext uri="{FF2B5EF4-FFF2-40B4-BE49-F238E27FC236}">
                <a16:creationId xmlns:a16="http://schemas.microsoft.com/office/drawing/2014/main" id="{BA20AD76-202D-414E-AD54-133A596F093A}"/>
              </a:ext>
            </a:extLst>
          </p:cNvPr>
          <p:cNvSpPr/>
          <p:nvPr/>
        </p:nvSpPr>
        <p:spPr>
          <a:xfrm>
            <a:off x="550103" y="2407533"/>
            <a:ext cx="1646605" cy="369332"/>
          </a:xfrm>
          <a:prstGeom prst="rect">
            <a:avLst/>
          </a:prstGeom>
        </p:spPr>
        <p:txBody>
          <a:bodyPr wrap="none">
            <a:spAutoFit/>
          </a:bodyPr>
          <a:lstStyle/>
          <a:p>
            <a:r>
              <a:rPr lang="en-GB" dirty="0">
                <a:solidFill>
                  <a:srgbClr val="7030A0"/>
                </a:solidFill>
              </a:rPr>
              <a:t>Excel Solution</a:t>
            </a:r>
          </a:p>
        </p:txBody>
      </p:sp>
      <p:sp>
        <p:nvSpPr>
          <p:cNvPr id="8" name="Rectangle 7">
            <a:extLst>
              <a:ext uri="{FF2B5EF4-FFF2-40B4-BE49-F238E27FC236}">
                <a16:creationId xmlns:a16="http://schemas.microsoft.com/office/drawing/2014/main" id="{714FE21A-4A83-413B-A712-6383108A8D14}"/>
              </a:ext>
            </a:extLst>
          </p:cNvPr>
          <p:cNvSpPr/>
          <p:nvPr/>
        </p:nvSpPr>
        <p:spPr>
          <a:xfrm>
            <a:off x="543690" y="4079440"/>
            <a:ext cx="1659429" cy="369332"/>
          </a:xfrm>
          <a:prstGeom prst="rect">
            <a:avLst/>
          </a:prstGeom>
        </p:spPr>
        <p:txBody>
          <a:bodyPr wrap="none">
            <a:spAutoFit/>
          </a:bodyPr>
          <a:lstStyle/>
          <a:p>
            <a:r>
              <a:rPr lang="en-GB" dirty="0">
                <a:solidFill>
                  <a:srgbClr val="7030A0"/>
                </a:solidFill>
              </a:rPr>
              <a:t>SPSS solution</a:t>
            </a:r>
          </a:p>
        </p:txBody>
      </p:sp>
      <p:sp>
        <p:nvSpPr>
          <p:cNvPr id="9" name="Rectangle 8">
            <a:extLst>
              <a:ext uri="{FF2B5EF4-FFF2-40B4-BE49-F238E27FC236}">
                <a16:creationId xmlns:a16="http://schemas.microsoft.com/office/drawing/2014/main" id="{E3AFE77B-F157-4525-83FE-1F78179E5960}"/>
              </a:ext>
            </a:extLst>
          </p:cNvPr>
          <p:cNvSpPr/>
          <p:nvPr/>
        </p:nvSpPr>
        <p:spPr>
          <a:xfrm>
            <a:off x="2380354" y="4448772"/>
            <a:ext cx="1810111"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P(F ≤ 4.03) = 0.98</a:t>
            </a:r>
            <a:endParaRPr lang="en-GB" dirty="0"/>
          </a:p>
        </p:txBody>
      </p:sp>
      <p:sp>
        <p:nvSpPr>
          <p:cNvPr id="10" name="Rectangle 9">
            <a:extLst>
              <a:ext uri="{FF2B5EF4-FFF2-40B4-BE49-F238E27FC236}">
                <a16:creationId xmlns:a16="http://schemas.microsoft.com/office/drawing/2014/main" id="{5043EA72-022B-4A4B-B5F9-15F42DF1BCBB}"/>
              </a:ext>
            </a:extLst>
          </p:cNvPr>
          <p:cNvSpPr/>
          <p:nvPr/>
        </p:nvSpPr>
        <p:spPr>
          <a:xfrm>
            <a:off x="4357688" y="4177373"/>
            <a:ext cx="3958728" cy="92333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e3p16a</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CDF.F(4.03,9,9)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D27DFE46-9489-4FC7-9DA0-FAFDB25B6E24}"/>
              </a:ext>
            </a:extLst>
          </p:cNvPr>
          <p:cNvSpPr/>
          <p:nvPr/>
        </p:nvSpPr>
        <p:spPr>
          <a:xfrm>
            <a:off x="2380354" y="5177672"/>
            <a:ext cx="1821332"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P(F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4.03) = 0.02</a:t>
            </a:r>
            <a:endParaRPr lang="en-GB" dirty="0"/>
          </a:p>
        </p:txBody>
      </p:sp>
      <p:sp>
        <p:nvSpPr>
          <p:cNvPr id="12" name="Rectangle 11">
            <a:extLst>
              <a:ext uri="{FF2B5EF4-FFF2-40B4-BE49-F238E27FC236}">
                <a16:creationId xmlns:a16="http://schemas.microsoft.com/office/drawing/2014/main" id="{AE3C09CD-475F-4AEE-B977-C015CF1B25F6}"/>
              </a:ext>
            </a:extLst>
          </p:cNvPr>
          <p:cNvSpPr/>
          <p:nvPr/>
        </p:nvSpPr>
        <p:spPr>
          <a:xfrm>
            <a:off x="4357688" y="5097971"/>
            <a:ext cx="3958728" cy="92333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e3p16b</a:t>
            </a:r>
          </a:p>
          <a:p>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1-CDF.F(4.03,9,9)</a:t>
            </a:r>
            <a:endParaRPr lang="en-GB" dirty="0"/>
          </a:p>
        </p:txBody>
      </p:sp>
      <p:sp>
        <p:nvSpPr>
          <p:cNvPr id="13" name="Rectangle 12">
            <a:extLst>
              <a:ext uri="{FF2B5EF4-FFF2-40B4-BE49-F238E27FC236}">
                <a16:creationId xmlns:a16="http://schemas.microsoft.com/office/drawing/2014/main" id="{2F2F39B8-538A-4598-A6CD-06FD8C6CF773}"/>
              </a:ext>
            </a:extLst>
          </p:cNvPr>
          <p:cNvSpPr/>
          <p:nvPr/>
        </p:nvSpPr>
        <p:spPr>
          <a:xfrm>
            <a:off x="2234810" y="2759702"/>
            <a:ext cx="1810111"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P(F ≤ 4.03) = 0.98</a:t>
            </a:r>
            <a:endParaRPr lang="en-GB" dirty="0"/>
          </a:p>
        </p:txBody>
      </p:sp>
      <p:sp>
        <p:nvSpPr>
          <p:cNvPr id="14" name="Rectangle 13">
            <a:extLst>
              <a:ext uri="{FF2B5EF4-FFF2-40B4-BE49-F238E27FC236}">
                <a16:creationId xmlns:a16="http://schemas.microsoft.com/office/drawing/2014/main" id="{192E8B3A-C504-4109-A249-FD526CB0FD51}"/>
              </a:ext>
            </a:extLst>
          </p:cNvPr>
          <p:cNvSpPr/>
          <p:nvPr/>
        </p:nvSpPr>
        <p:spPr>
          <a:xfrm>
            <a:off x="2196708" y="3238385"/>
            <a:ext cx="1821332"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P(F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4.03) = 0.02</a:t>
            </a:r>
            <a:endParaRPr lang="en-GB" dirty="0"/>
          </a:p>
        </p:txBody>
      </p:sp>
      <p:sp>
        <p:nvSpPr>
          <p:cNvPr id="15" name="Rectangle 14">
            <a:extLst>
              <a:ext uri="{FF2B5EF4-FFF2-40B4-BE49-F238E27FC236}">
                <a16:creationId xmlns:a16="http://schemas.microsoft.com/office/drawing/2014/main" id="{FA46CC6C-F3E4-4686-B530-C6113B677A35}"/>
              </a:ext>
            </a:extLst>
          </p:cNvPr>
          <p:cNvSpPr/>
          <p:nvPr/>
        </p:nvSpPr>
        <p:spPr>
          <a:xfrm>
            <a:off x="527925" y="1255885"/>
            <a:ext cx="1595309" cy="369332"/>
          </a:xfrm>
          <a:prstGeom prst="rect">
            <a:avLst/>
          </a:prstGeom>
        </p:spPr>
        <p:txBody>
          <a:bodyPr wrap="none">
            <a:spAutoFit/>
          </a:bodyPr>
          <a:lstStyle/>
          <a:p>
            <a:r>
              <a:rPr lang="en-GB" dirty="0">
                <a:solidFill>
                  <a:srgbClr val="FF0000"/>
                </a:solidFill>
              </a:rPr>
              <a:t>Example 3.10</a:t>
            </a:r>
          </a:p>
        </p:txBody>
      </p:sp>
    </p:spTree>
    <p:extLst>
      <p:ext uri="{BB962C8B-B14F-4D97-AF65-F5344CB8AC3E}">
        <p14:creationId xmlns:p14="http://schemas.microsoft.com/office/powerpoint/2010/main" val="3574664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D7E75-5BA5-4A43-912F-1D400779F5CC}"/>
              </a:ext>
            </a:extLst>
          </p:cNvPr>
          <p:cNvSpPr>
            <a:spLocks noGrp="1"/>
          </p:cNvSpPr>
          <p:nvPr>
            <p:ph type="ctrTitle"/>
          </p:nvPr>
        </p:nvSpPr>
        <p:spPr/>
        <p:txBody>
          <a:bodyPr/>
          <a:lstStyle/>
          <a:p>
            <a:r>
              <a:rPr lang="en-GB" dirty="0"/>
              <a:t>Chi-square distribution</a:t>
            </a:r>
          </a:p>
        </p:txBody>
      </p:sp>
      <p:sp>
        <p:nvSpPr>
          <p:cNvPr id="3" name="Slide Number Placeholder 2">
            <a:extLst>
              <a:ext uri="{FF2B5EF4-FFF2-40B4-BE49-F238E27FC236}">
                <a16:creationId xmlns:a16="http://schemas.microsoft.com/office/drawing/2014/main" id="{A1067B8D-C768-4AC1-9053-68D0474EC682}"/>
              </a:ext>
            </a:extLst>
          </p:cNvPr>
          <p:cNvSpPr>
            <a:spLocks noGrp="1"/>
          </p:cNvSpPr>
          <p:nvPr>
            <p:ph type="sldNum" sz="quarter" idx="10"/>
          </p:nvPr>
        </p:nvSpPr>
        <p:spPr/>
        <p:txBody>
          <a:bodyPr/>
          <a:lstStyle/>
          <a:p>
            <a:pPr>
              <a:defRPr/>
            </a:pPr>
            <a:fld id="{4F419DB5-B840-459A-B3F5-F90445991729}" type="slidenum">
              <a:rPr lang="en-GB" smtClean="0"/>
              <a:pPr>
                <a:defRPr/>
              </a:pPr>
              <a:t>34</a:t>
            </a:fld>
            <a:endParaRPr lang="en-GB" dirty="0"/>
          </a:p>
        </p:txBody>
      </p:sp>
      <p:sp>
        <p:nvSpPr>
          <p:cNvPr id="4" name="Footer Placeholder 3">
            <a:extLst>
              <a:ext uri="{FF2B5EF4-FFF2-40B4-BE49-F238E27FC236}">
                <a16:creationId xmlns:a16="http://schemas.microsoft.com/office/drawing/2014/main" id="{39A41779-1CC1-411B-9988-10DD3F9DAD9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F4A978B-409C-419F-AEE6-9F2584415901}"/>
              </a:ext>
            </a:extLst>
          </p:cNvPr>
          <p:cNvSpPr/>
          <p:nvPr/>
        </p:nvSpPr>
        <p:spPr>
          <a:xfrm>
            <a:off x="500034" y="1268760"/>
            <a:ext cx="8392446"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a:t>
            </a:r>
            <a:r>
              <a:rPr lang="en-GB" b="1" dirty="0">
                <a:latin typeface="Calibri" panose="020F0502020204030204" pitchFamily="34" charset="0"/>
                <a:ea typeface="Times New Roman" panose="02020603050405020304" pitchFamily="18" charset="0"/>
                <a:cs typeface="Times New Roman" panose="02020603050405020304" pitchFamily="18" charset="0"/>
              </a:rPr>
              <a:t>Chi-square distribution</a:t>
            </a:r>
            <a:r>
              <a:rPr lang="en-GB" dirty="0">
                <a:latin typeface="Calibri" panose="020F0502020204030204" pitchFamily="34" charset="0"/>
                <a:ea typeface="Times New Roman" panose="02020603050405020304" pitchFamily="18" charset="0"/>
                <a:cs typeface="Times New Roman" panose="02020603050405020304" pitchFamily="18" charset="0"/>
              </a:rPr>
              <a:t> is a popular distribution that is used to solve many statistical inference problems involving contingency tables and assessing the significance of a model to sample data (goodness-of-fit).</a:t>
            </a:r>
            <a:endParaRPr lang="en-GB" dirty="0"/>
          </a:p>
        </p:txBody>
      </p:sp>
      <p:sp>
        <p:nvSpPr>
          <p:cNvPr id="6" name="Rectangle 5">
            <a:extLst>
              <a:ext uri="{FF2B5EF4-FFF2-40B4-BE49-F238E27FC236}">
                <a16:creationId xmlns:a16="http://schemas.microsoft.com/office/drawing/2014/main" id="{98C89836-C618-4252-9188-2EDDECA0E428}"/>
              </a:ext>
            </a:extLst>
          </p:cNvPr>
          <p:cNvSpPr/>
          <p:nvPr/>
        </p:nvSpPr>
        <p:spPr>
          <a:xfrm>
            <a:off x="500034" y="2293825"/>
            <a:ext cx="4929563"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probability density function (pdf) of the chi-square distribution is defined by equation (3.15):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BB4A304A-7336-4788-BB37-618F2188F332}"/>
              </a:ext>
            </a:extLst>
          </p:cNvPr>
          <p:cNvPicPr>
            <a:picLocks noChangeAspect="1"/>
          </p:cNvPicPr>
          <p:nvPr/>
        </p:nvPicPr>
        <p:blipFill>
          <a:blip r:embed="rId2"/>
          <a:stretch>
            <a:fillRect/>
          </a:stretch>
        </p:blipFill>
        <p:spPr>
          <a:xfrm>
            <a:off x="5612687" y="2219489"/>
            <a:ext cx="3000000" cy="1038095"/>
          </a:xfrm>
          <a:prstGeom prst="rect">
            <a:avLst/>
          </a:prstGeom>
        </p:spPr>
      </p:pic>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A45AFAE4-97BB-4D9D-8A14-16B43BD6022E}"/>
                  </a:ext>
                </a:extLst>
              </p:cNvPr>
              <p:cNvSpPr/>
              <p:nvPr/>
            </p:nvSpPr>
            <p:spPr>
              <a:xfrm>
                <a:off x="500034" y="3816856"/>
                <a:ext cx="8361167"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Where x &gt; 0,  </a:t>
                </a:r>
                <a14:m>
                  <m:oMath xmlns:m="http://schemas.openxmlformats.org/officeDocument/2006/math">
                    <m:r>
                      <m:rPr>
                        <m:sty m:val="p"/>
                      </m:rPr>
                      <a:rPr lang="en-GB" sz="1800">
                        <a:effectLst/>
                        <a:latin typeface="Cambria Math" panose="02040503050406030204" pitchFamily="18" charset="0"/>
                        <a:ea typeface="Times New Roman" panose="02020603050405020304" pitchFamily="18" charset="0"/>
                        <a:cs typeface="Times New Roman" panose="02020603050405020304" pitchFamily="18" charset="0"/>
                      </a:rPr>
                      <m:t>Γ</m:t>
                    </m:r>
                  </m:oMath>
                </a14:m>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denotes the Gamma function that we already introduced.</a:t>
                </a:r>
              </a:p>
            </p:txBody>
          </p:sp>
        </mc:Choice>
        <mc:Fallback xmlns="">
          <p:sp>
            <p:nvSpPr>
              <p:cNvPr id="8" name="Rectangle 7">
                <a:extLst>
                  <a:ext uri="{FF2B5EF4-FFF2-40B4-BE49-F238E27FC236}">
                    <a16:creationId xmlns:a16="http://schemas.microsoft.com/office/drawing/2014/main" id="{A45AFAE4-97BB-4D9D-8A14-16B43BD6022E}"/>
                  </a:ext>
                </a:extLst>
              </p:cNvPr>
              <p:cNvSpPr>
                <a:spLocks noRot="1" noChangeAspect="1" noMove="1" noResize="1" noEditPoints="1" noAdjustHandles="1" noChangeArrowheads="1" noChangeShapeType="1" noTextEdit="1"/>
              </p:cNvSpPr>
              <p:nvPr/>
            </p:nvSpPr>
            <p:spPr>
              <a:xfrm>
                <a:off x="500034" y="3816856"/>
                <a:ext cx="8361167" cy="369332"/>
              </a:xfrm>
              <a:prstGeom prst="rect">
                <a:avLst/>
              </a:prstGeom>
              <a:blipFill>
                <a:blip r:embed="rId3"/>
                <a:stretch>
                  <a:fillRect l="-583" t="-8197" b="-24590"/>
                </a:stretch>
              </a:blipFill>
            </p:spPr>
            <p:txBody>
              <a:bodyPr/>
              <a:lstStyle/>
              <a:p>
                <a:r>
                  <a:rPr lang="en-GB">
                    <a:noFill/>
                  </a:rPr>
                  <a:t> </a:t>
                </a:r>
              </a:p>
            </p:txBody>
          </p:sp>
        </mc:Fallback>
      </mc:AlternateContent>
      <p:sp>
        <p:nvSpPr>
          <p:cNvPr id="9" name="Rectangle 8">
            <a:extLst>
              <a:ext uri="{FF2B5EF4-FFF2-40B4-BE49-F238E27FC236}">
                <a16:creationId xmlns:a16="http://schemas.microsoft.com/office/drawing/2014/main" id="{43FD7656-C15F-4188-8156-2F1A435FC5CC}"/>
              </a:ext>
            </a:extLst>
          </p:cNvPr>
          <p:cNvSpPr/>
          <p:nvPr/>
        </p:nvSpPr>
        <p:spPr>
          <a:xfrm>
            <a:off x="515588" y="4543470"/>
            <a:ext cx="8232876"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a calculation perspective, we again do not need to worry about using this equation given we have access to published tables or software like Excel and SPSS to undertake the calculations. </a:t>
            </a:r>
            <a:endParaRPr lang="en-GB" dirty="0"/>
          </a:p>
        </p:txBody>
      </p:sp>
    </p:spTree>
    <p:extLst>
      <p:ext uri="{BB962C8B-B14F-4D97-AF65-F5344CB8AC3E}">
        <p14:creationId xmlns:p14="http://schemas.microsoft.com/office/powerpoint/2010/main" val="20179519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2E31-A4E5-4F16-A70F-72706322DD63}"/>
              </a:ext>
            </a:extLst>
          </p:cNvPr>
          <p:cNvSpPr>
            <a:spLocks noGrp="1"/>
          </p:cNvSpPr>
          <p:nvPr>
            <p:ph type="ctrTitle"/>
          </p:nvPr>
        </p:nvSpPr>
        <p:spPr/>
        <p:txBody>
          <a:bodyPr/>
          <a:lstStyle/>
          <a:p>
            <a:r>
              <a:rPr lang="en-GB" dirty="0"/>
              <a:t>Chi-square distribution continued</a:t>
            </a:r>
          </a:p>
        </p:txBody>
      </p:sp>
      <p:sp>
        <p:nvSpPr>
          <p:cNvPr id="3" name="Slide Number Placeholder 2">
            <a:extLst>
              <a:ext uri="{FF2B5EF4-FFF2-40B4-BE49-F238E27FC236}">
                <a16:creationId xmlns:a16="http://schemas.microsoft.com/office/drawing/2014/main" id="{AC2C27C2-427F-4B90-80D9-1CF06DDBA2D6}"/>
              </a:ext>
            </a:extLst>
          </p:cNvPr>
          <p:cNvSpPr>
            <a:spLocks noGrp="1"/>
          </p:cNvSpPr>
          <p:nvPr>
            <p:ph type="sldNum" sz="quarter" idx="10"/>
          </p:nvPr>
        </p:nvSpPr>
        <p:spPr/>
        <p:txBody>
          <a:bodyPr/>
          <a:lstStyle/>
          <a:p>
            <a:pPr>
              <a:defRPr/>
            </a:pPr>
            <a:fld id="{4F419DB5-B840-459A-B3F5-F90445991729}" type="slidenum">
              <a:rPr lang="en-GB" smtClean="0"/>
              <a:pPr>
                <a:defRPr/>
              </a:pPr>
              <a:t>35</a:t>
            </a:fld>
            <a:endParaRPr lang="en-GB" dirty="0"/>
          </a:p>
        </p:txBody>
      </p:sp>
      <p:sp>
        <p:nvSpPr>
          <p:cNvPr id="4" name="Footer Placeholder 3">
            <a:extLst>
              <a:ext uri="{FF2B5EF4-FFF2-40B4-BE49-F238E27FC236}">
                <a16:creationId xmlns:a16="http://schemas.microsoft.com/office/drawing/2014/main" id="{3822E8EF-9469-42A3-98F9-343F5E61FA6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27F7514-6D28-4B60-B28C-D8C8A94F3022}"/>
              </a:ext>
            </a:extLst>
          </p:cNvPr>
          <p:cNvSpPr/>
          <p:nvPr/>
        </p:nvSpPr>
        <p:spPr>
          <a:xfrm>
            <a:off x="461934" y="1268760"/>
            <a:ext cx="8358538"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Figure 3.71 illustrates the variation in the value of the F distribution with a change on the number of degrees of freedom varying between 3 and 9.</a:t>
            </a:r>
            <a:endParaRPr lang="en-GB" dirty="0"/>
          </a:p>
        </p:txBody>
      </p:sp>
      <p:pic>
        <p:nvPicPr>
          <p:cNvPr id="6" name="Picture 5">
            <a:extLst>
              <a:ext uri="{FF2B5EF4-FFF2-40B4-BE49-F238E27FC236}">
                <a16:creationId xmlns:a16="http://schemas.microsoft.com/office/drawing/2014/main" id="{A73AF022-EB5F-4407-BABB-DB8C74A8171F}"/>
              </a:ext>
            </a:extLst>
          </p:cNvPr>
          <p:cNvPicPr/>
          <p:nvPr/>
        </p:nvPicPr>
        <p:blipFill>
          <a:blip r:embed="rId2"/>
          <a:stretch>
            <a:fillRect/>
          </a:stretch>
        </p:blipFill>
        <p:spPr>
          <a:xfrm>
            <a:off x="2123728" y="2389123"/>
            <a:ext cx="5213176" cy="3200117"/>
          </a:xfrm>
          <a:prstGeom prst="rect">
            <a:avLst/>
          </a:prstGeom>
        </p:spPr>
      </p:pic>
    </p:spTree>
    <p:extLst>
      <p:ext uri="{BB962C8B-B14F-4D97-AF65-F5344CB8AC3E}">
        <p14:creationId xmlns:p14="http://schemas.microsoft.com/office/powerpoint/2010/main" val="3255378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DEF14-FDCC-491F-80B9-7F5F154A7A91}"/>
              </a:ext>
            </a:extLst>
          </p:cNvPr>
          <p:cNvSpPr>
            <a:spLocks noGrp="1"/>
          </p:cNvSpPr>
          <p:nvPr>
            <p:ph type="ctrTitle"/>
          </p:nvPr>
        </p:nvSpPr>
        <p:spPr/>
        <p:txBody>
          <a:bodyPr/>
          <a:lstStyle/>
          <a:p>
            <a:r>
              <a:rPr lang="en-GB" dirty="0"/>
              <a:t>Chi-square distribution continued</a:t>
            </a:r>
          </a:p>
        </p:txBody>
      </p:sp>
      <p:sp>
        <p:nvSpPr>
          <p:cNvPr id="3" name="Slide Number Placeholder 2">
            <a:extLst>
              <a:ext uri="{FF2B5EF4-FFF2-40B4-BE49-F238E27FC236}">
                <a16:creationId xmlns:a16="http://schemas.microsoft.com/office/drawing/2014/main" id="{0806F6A8-AC84-4481-954A-56DD9DF4E138}"/>
              </a:ext>
            </a:extLst>
          </p:cNvPr>
          <p:cNvSpPr>
            <a:spLocks noGrp="1"/>
          </p:cNvSpPr>
          <p:nvPr>
            <p:ph type="sldNum" sz="quarter" idx="10"/>
          </p:nvPr>
        </p:nvSpPr>
        <p:spPr/>
        <p:txBody>
          <a:bodyPr/>
          <a:lstStyle/>
          <a:p>
            <a:pPr>
              <a:defRPr/>
            </a:pPr>
            <a:fld id="{4F419DB5-B840-459A-B3F5-F90445991729}" type="slidenum">
              <a:rPr lang="en-GB" smtClean="0"/>
              <a:pPr>
                <a:defRPr/>
              </a:pPr>
              <a:t>36</a:t>
            </a:fld>
            <a:endParaRPr lang="en-GB" dirty="0"/>
          </a:p>
        </p:txBody>
      </p:sp>
      <p:sp>
        <p:nvSpPr>
          <p:cNvPr id="4" name="Footer Placeholder 3">
            <a:extLst>
              <a:ext uri="{FF2B5EF4-FFF2-40B4-BE49-F238E27FC236}">
                <a16:creationId xmlns:a16="http://schemas.microsoft.com/office/drawing/2014/main" id="{DDE4E2F0-CAC2-4912-9636-2D7300CA5BB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1B174092-F983-4BA8-A7F9-16A2651DF67B}"/>
              </a:ext>
            </a:extLst>
          </p:cNvPr>
          <p:cNvSpPr/>
          <p:nvPr/>
        </p:nvSpPr>
        <p:spPr>
          <a:xfrm>
            <a:off x="539467" y="1757484"/>
            <a:ext cx="8208912"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Calculate the probability that the chi-square test statistic ≤ 1.86 if the number of degrees of freedom = 8. Find the value of x given P(chi-square test statistic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x) = 0.04 and 10 degrees of freedom. </a:t>
            </a:r>
            <a:endParaRPr lang="en-GB" dirty="0"/>
          </a:p>
        </p:txBody>
      </p:sp>
      <p:pic>
        <p:nvPicPr>
          <p:cNvPr id="6" name="Picture 5">
            <a:extLst>
              <a:ext uri="{FF2B5EF4-FFF2-40B4-BE49-F238E27FC236}">
                <a16:creationId xmlns:a16="http://schemas.microsoft.com/office/drawing/2014/main" id="{66B803C3-94B1-4E6E-BE73-E3C9B05048CB}"/>
              </a:ext>
            </a:extLst>
          </p:cNvPr>
          <p:cNvPicPr/>
          <p:nvPr/>
        </p:nvPicPr>
        <p:blipFill>
          <a:blip r:embed="rId2"/>
          <a:stretch>
            <a:fillRect/>
          </a:stretch>
        </p:blipFill>
        <p:spPr>
          <a:xfrm>
            <a:off x="2882727" y="2796778"/>
            <a:ext cx="5832648" cy="2098782"/>
          </a:xfrm>
          <a:prstGeom prst="rect">
            <a:avLst/>
          </a:prstGeom>
        </p:spPr>
      </p:pic>
      <p:sp>
        <p:nvSpPr>
          <p:cNvPr id="7" name="Rectangle 6">
            <a:extLst>
              <a:ext uri="{FF2B5EF4-FFF2-40B4-BE49-F238E27FC236}">
                <a16:creationId xmlns:a16="http://schemas.microsoft.com/office/drawing/2014/main" id="{B7FDA2F5-D91D-46FE-BC65-2464306ED14B}"/>
              </a:ext>
            </a:extLst>
          </p:cNvPr>
          <p:cNvSpPr/>
          <p:nvPr/>
        </p:nvSpPr>
        <p:spPr>
          <a:xfrm>
            <a:off x="899592" y="3661503"/>
            <a:ext cx="1513043"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Excel Solution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F3538794-A4B4-4362-A8A6-42A55473153B}"/>
              </a:ext>
            </a:extLst>
          </p:cNvPr>
          <p:cNvSpPr/>
          <p:nvPr/>
        </p:nvSpPr>
        <p:spPr>
          <a:xfrm>
            <a:off x="506463" y="5043867"/>
            <a:ext cx="8208912" cy="923330"/>
          </a:xfrm>
          <a:prstGeom prst="rect">
            <a:avLst/>
          </a:prstGeom>
        </p:spPr>
        <p:txBody>
          <a:bodyPr wrap="square">
            <a:spAutoFit/>
          </a:bodyPr>
          <a:lstStyle/>
          <a:p>
            <a:pPr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We can see that P(Chi-square test statistic ≤ 1.86) with 8 degrees of freedom results with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probability = 0.015</a:t>
            </a:r>
            <a:r>
              <a:rPr lang="en-GB" dirty="0">
                <a:latin typeface="Calibri" panose="020F0502020204030204" pitchFamily="34" charset="0"/>
                <a:ea typeface="Times New Roman" panose="02020603050405020304" pitchFamily="18" charset="0"/>
                <a:cs typeface="Times New Roman" panose="02020603050405020304" pitchFamily="18" charset="0"/>
              </a:rPr>
              <a:t> and P(Chi-square test statistic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x) = 0.04 with 10 df gives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x = 19.02</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06515964-2A9D-4AA5-A9DF-483491A53DAC}"/>
              </a:ext>
            </a:extLst>
          </p:cNvPr>
          <p:cNvSpPr/>
          <p:nvPr/>
        </p:nvSpPr>
        <p:spPr>
          <a:xfrm>
            <a:off x="539467" y="1313999"/>
            <a:ext cx="1578189" cy="369332"/>
          </a:xfrm>
          <a:prstGeom prst="rect">
            <a:avLst/>
          </a:prstGeom>
        </p:spPr>
        <p:txBody>
          <a:bodyPr wrap="none">
            <a:spAutoFit/>
          </a:bodyPr>
          <a:lstStyle/>
          <a:p>
            <a:r>
              <a:rPr lang="en-GB" dirty="0">
                <a:solidFill>
                  <a:srgbClr val="FF0000"/>
                </a:solidFill>
              </a:rPr>
              <a:t>Example 3.11</a:t>
            </a:r>
          </a:p>
        </p:txBody>
      </p:sp>
    </p:spTree>
    <p:extLst>
      <p:ext uri="{BB962C8B-B14F-4D97-AF65-F5344CB8AC3E}">
        <p14:creationId xmlns:p14="http://schemas.microsoft.com/office/powerpoint/2010/main" val="34056197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7800E-07F0-440B-82DB-AE20EB29C4EE}"/>
              </a:ext>
            </a:extLst>
          </p:cNvPr>
          <p:cNvSpPr>
            <a:spLocks noGrp="1"/>
          </p:cNvSpPr>
          <p:nvPr>
            <p:ph type="ctrTitle"/>
          </p:nvPr>
        </p:nvSpPr>
        <p:spPr/>
        <p:txBody>
          <a:bodyPr/>
          <a:lstStyle/>
          <a:p>
            <a:r>
              <a:rPr lang="en-GB" dirty="0"/>
              <a:t>Chi-square distribution continued</a:t>
            </a:r>
          </a:p>
        </p:txBody>
      </p:sp>
      <p:sp>
        <p:nvSpPr>
          <p:cNvPr id="3" name="Slide Number Placeholder 2">
            <a:extLst>
              <a:ext uri="{FF2B5EF4-FFF2-40B4-BE49-F238E27FC236}">
                <a16:creationId xmlns:a16="http://schemas.microsoft.com/office/drawing/2014/main" id="{90ADA58A-6021-41DD-9BB4-426E0F4D8BE1}"/>
              </a:ext>
            </a:extLst>
          </p:cNvPr>
          <p:cNvSpPr>
            <a:spLocks noGrp="1"/>
          </p:cNvSpPr>
          <p:nvPr>
            <p:ph type="sldNum" sz="quarter" idx="10"/>
          </p:nvPr>
        </p:nvSpPr>
        <p:spPr/>
        <p:txBody>
          <a:bodyPr/>
          <a:lstStyle/>
          <a:p>
            <a:pPr>
              <a:defRPr/>
            </a:pPr>
            <a:fld id="{4F419DB5-B840-459A-B3F5-F90445991729}" type="slidenum">
              <a:rPr lang="en-GB" smtClean="0"/>
              <a:pPr>
                <a:defRPr/>
              </a:pPr>
              <a:t>37</a:t>
            </a:fld>
            <a:endParaRPr lang="en-GB" dirty="0"/>
          </a:p>
        </p:txBody>
      </p:sp>
      <p:sp>
        <p:nvSpPr>
          <p:cNvPr id="4" name="Footer Placeholder 3">
            <a:extLst>
              <a:ext uri="{FF2B5EF4-FFF2-40B4-BE49-F238E27FC236}">
                <a16:creationId xmlns:a16="http://schemas.microsoft.com/office/drawing/2014/main" id="{CDF193B7-08F7-47FD-8FF5-CE23F4A1FAFC}"/>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A6A0CE6-1F49-43A0-A9A0-86A784C3471E}"/>
              </a:ext>
            </a:extLst>
          </p:cNvPr>
          <p:cNvSpPr/>
          <p:nvPr/>
        </p:nvSpPr>
        <p:spPr>
          <a:xfrm>
            <a:off x="534364" y="1340768"/>
            <a:ext cx="1465466"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solution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0F9A5DB-8858-4BF7-9FF3-82A569B31C1A}"/>
              </a:ext>
            </a:extLst>
          </p:cNvPr>
          <p:cNvSpPr/>
          <p:nvPr/>
        </p:nvSpPr>
        <p:spPr>
          <a:xfrm>
            <a:off x="746133" y="1866094"/>
            <a:ext cx="2079608"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P(Chi-square ≤ 1.86)</a:t>
            </a:r>
            <a:endParaRPr lang="en-GB" dirty="0"/>
          </a:p>
        </p:txBody>
      </p:sp>
      <p:sp>
        <p:nvSpPr>
          <p:cNvPr id="7" name="Rectangle 6">
            <a:extLst>
              <a:ext uri="{FF2B5EF4-FFF2-40B4-BE49-F238E27FC236}">
                <a16:creationId xmlns:a16="http://schemas.microsoft.com/office/drawing/2014/main" id="{3B115DBD-282E-45F2-8111-4A352D52D435}"/>
              </a:ext>
            </a:extLst>
          </p:cNvPr>
          <p:cNvSpPr/>
          <p:nvPr/>
        </p:nvSpPr>
        <p:spPr>
          <a:xfrm>
            <a:off x="4143375" y="1922438"/>
            <a:ext cx="4572000" cy="923330"/>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e3p17a</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=CDF.CHISQ(1.86, 8)</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28D24FC3-5FE0-410A-8B9E-8348441A0D4C}"/>
              </a:ext>
            </a:extLst>
          </p:cNvPr>
          <p:cNvSpPr/>
          <p:nvPr/>
        </p:nvSpPr>
        <p:spPr>
          <a:xfrm>
            <a:off x="1722190" y="2950584"/>
            <a:ext cx="7128792" cy="646331"/>
          </a:xfrm>
          <a:prstGeom prst="rect">
            <a:avLst/>
          </a:prstGeom>
          <a:solidFill>
            <a:schemeClr val="accent3">
              <a:lumMod val="20000"/>
              <a:lumOff val="80000"/>
            </a:schemeClr>
          </a:solidFill>
        </p:spPr>
        <p:txBody>
          <a:bodyPr wrap="square">
            <a:spAutoFit/>
          </a:bodyPr>
          <a:lstStyle/>
          <a:p>
            <a:pPr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value will not be in the SPSS output file but in the SPSS data file in a column called e3p17a.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P(Chi-square ≤ 1.86) = 0.015</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sp>
        <p:nvSpPr>
          <p:cNvPr id="9" name="Rectangle 8">
            <a:extLst>
              <a:ext uri="{FF2B5EF4-FFF2-40B4-BE49-F238E27FC236}">
                <a16:creationId xmlns:a16="http://schemas.microsoft.com/office/drawing/2014/main" id="{3216A089-9A40-480B-90CD-12E90D5EE681}"/>
              </a:ext>
            </a:extLst>
          </p:cNvPr>
          <p:cNvSpPr/>
          <p:nvPr/>
        </p:nvSpPr>
        <p:spPr>
          <a:xfrm>
            <a:off x="746133" y="3861527"/>
            <a:ext cx="1781450"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P(Chi-square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x)</a:t>
            </a:r>
            <a:endParaRPr lang="en-GB" dirty="0"/>
          </a:p>
        </p:txBody>
      </p:sp>
      <p:sp>
        <p:nvSpPr>
          <p:cNvPr id="10" name="Rectangle 9">
            <a:extLst>
              <a:ext uri="{FF2B5EF4-FFF2-40B4-BE49-F238E27FC236}">
                <a16:creationId xmlns:a16="http://schemas.microsoft.com/office/drawing/2014/main" id="{162E81A3-5359-4B80-B57A-120FD55EE689}"/>
              </a:ext>
            </a:extLst>
          </p:cNvPr>
          <p:cNvSpPr/>
          <p:nvPr/>
        </p:nvSpPr>
        <p:spPr>
          <a:xfrm>
            <a:off x="4143375" y="3872914"/>
            <a:ext cx="4572000" cy="923330"/>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e3p17b</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=IDF.CHISQ(1-0.04, 10)</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D55C64AF-DDAE-4380-97ED-F1EB41A4F4AB}"/>
              </a:ext>
            </a:extLst>
          </p:cNvPr>
          <p:cNvSpPr/>
          <p:nvPr/>
        </p:nvSpPr>
        <p:spPr>
          <a:xfrm>
            <a:off x="1722190" y="4864804"/>
            <a:ext cx="6993185" cy="923330"/>
          </a:xfrm>
          <a:prstGeom prst="rect">
            <a:avLst/>
          </a:prstGeom>
          <a:solidFill>
            <a:schemeClr val="accent3">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value will not be in the SPSS output file but in the SPSS data file in a column called e3p17b. </a:t>
            </a:r>
            <a:r>
              <a:rPr lang="en-GB" dirty="0"/>
              <a:t>P(Chi-square test statistic </a:t>
            </a:r>
            <a:r>
              <a:rPr lang="en-GB" dirty="0">
                <a:sym typeface="Symbol" panose="05050102010706020507" pitchFamily="18" charset="2"/>
              </a:rPr>
              <a:t></a:t>
            </a:r>
            <a:r>
              <a:rPr lang="en-GB" dirty="0"/>
              <a:t> x) = 0.04 with 10 df gives </a:t>
            </a:r>
            <a:r>
              <a:rPr lang="en-GB" dirty="0">
                <a:solidFill>
                  <a:srgbClr val="FF0000"/>
                </a:solidFill>
              </a:rPr>
              <a:t>x = 19.02</a:t>
            </a:r>
            <a:r>
              <a:rPr lang="en-GB" dirty="0"/>
              <a: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6997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500063" y="285750"/>
            <a:ext cx="6929437" cy="714375"/>
          </a:xfrm>
        </p:spPr>
        <p:txBody>
          <a:bodyPr/>
          <a:lstStyle/>
          <a:p>
            <a:r>
              <a:rPr lang="en-GB">
                <a:latin typeface="Arial" charset="0"/>
                <a:cs typeface="Arial" charset="0"/>
              </a:rPr>
              <a:t>Discrete Probability Distributions</a:t>
            </a:r>
          </a:p>
        </p:txBody>
      </p:sp>
      <p:sp>
        <p:nvSpPr>
          <p:cNvPr id="3" name="Slide Number Placeholder 2"/>
          <p:cNvSpPr>
            <a:spLocks noGrp="1"/>
          </p:cNvSpPr>
          <p:nvPr>
            <p:ph type="sldNum" sz="quarter" idx="10"/>
          </p:nvPr>
        </p:nvSpPr>
        <p:spPr/>
        <p:txBody>
          <a:bodyPr/>
          <a:lstStyle/>
          <a:p>
            <a:pPr>
              <a:defRPr/>
            </a:pPr>
            <a:fld id="{AF68B85D-8D08-4917-AF2B-6BD13A85D857}" type="slidenum">
              <a:rPr lang="en-GB" smtClean="0"/>
              <a:pPr>
                <a:defRPr/>
              </a:pPr>
              <a:t>38</a:t>
            </a:fld>
            <a:endParaRPr lang="en-GB" dirty="0"/>
          </a:p>
        </p:txBody>
      </p:sp>
      <p:sp>
        <p:nvSpPr>
          <p:cNvPr id="2662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p:cNvSpPr/>
          <p:nvPr/>
        </p:nvSpPr>
        <p:spPr>
          <a:xfrm>
            <a:off x="500063" y="1285875"/>
            <a:ext cx="8429625" cy="3140075"/>
          </a:xfrm>
          <a:prstGeom prst="rect">
            <a:avLst/>
          </a:prstGeom>
        </p:spPr>
        <p:txBody>
          <a:bodyPr>
            <a:spAutoFit/>
          </a:bodyPr>
          <a:lstStyle/>
          <a:p>
            <a:pPr hangingPunct="0">
              <a:defRPr/>
            </a:pPr>
            <a:r>
              <a:rPr lang="en-GB" dirty="0"/>
              <a:t>In this section we shall explore probability distributions when dealing with discrete random variables. </a:t>
            </a:r>
          </a:p>
          <a:p>
            <a:pPr hangingPunct="0">
              <a:defRPr/>
            </a:pPr>
            <a:endParaRPr lang="en-GB" dirty="0"/>
          </a:p>
          <a:p>
            <a:pPr hangingPunct="0">
              <a:defRPr/>
            </a:pPr>
            <a:r>
              <a:rPr lang="en-GB" dirty="0"/>
              <a:t>Two specific distributions will be discussed in this section:</a:t>
            </a:r>
          </a:p>
          <a:p>
            <a:pPr hangingPunct="0">
              <a:defRPr/>
            </a:pPr>
            <a:endParaRPr lang="en-GB" dirty="0"/>
          </a:p>
          <a:p>
            <a:pPr marL="342900" indent="-342900" hangingPunct="0">
              <a:buFont typeface="+mj-lt"/>
              <a:buAutoNum type="arabicPeriod"/>
              <a:defRPr/>
            </a:pPr>
            <a:r>
              <a:rPr lang="en-GB" dirty="0">
                <a:solidFill>
                  <a:srgbClr val="FF0000"/>
                </a:solidFill>
              </a:rPr>
              <a:t>Binomial probability distributions</a:t>
            </a:r>
          </a:p>
          <a:p>
            <a:pPr marL="342900" indent="-342900" hangingPunct="0">
              <a:buFont typeface="+mj-lt"/>
              <a:buAutoNum type="arabicPeriod"/>
              <a:defRPr/>
            </a:pPr>
            <a:endParaRPr lang="en-GB" dirty="0"/>
          </a:p>
          <a:p>
            <a:pPr marL="342900" indent="-342900" hangingPunct="0">
              <a:buFont typeface="+mj-lt"/>
              <a:buAutoNum type="arabicPeriod"/>
              <a:defRPr/>
            </a:pPr>
            <a:r>
              <a:rPr lang="en-GB" dirty="0">
                <a:solidFill>
                  <a:srgbClr val="7030A0"/>
                </a:solidFill>
              </a:rPr>
              <a:t>Poisson probability distributions</a:t>
            </a:r>
          </a:p>
          <a:p>
            <a:pPr hangingPunct="0">
              <a:defRPr/>
            </a:pPr>
            <a:endParaRPr lang="en-GB" dirty="0"/>
          </a:p>
          <a:p>
            <a:pPr hangingPunct="0">
              <a:defRPr/>
            </a:pPr>
            <a:r>
              <a:rPr lang="en-GB" dirty="0"/>
              <a:t>We will also explore how to approximate one distribution with another, if appropriate.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500063" y="285750"/>
            <a:ext cx="6929437" cy="714375"/>
          </a:xfrm>
        </p:spPr>
        <p:txBody>
          <a:bodyPr/>
          <a:lstStyle/>
          <a:p>
            <a:r>
              <a:rPr lang="en-GB">
                <a:latin typeface="Arial" charset="0"/>
                <a:cs typeface="Arial" charset="0"/>
              </a:rPr>
              <a:t>Binomial Probability Distribution</a:t>
            </a:r>
          </a:p>
        </p:txBody>
      </p:sp>
      <p:sp>
        <p:nvSpPr>
          <p:cNvPr id="3" name="Slide Number Placeholder 2"/>
          <p:cNvSpPr>
            <a:spLocks noGrp="1"/>
          </p:cNvSpPr>
          <p:nvPr>
            <p:ph type="sldNum" sz="quarter" idx="10"/>
          </p:nvPr>
        </p:nvSpPr>
        <p:spPr/>
        <p:txBody>
          <a:bodyPr/>
          <a:lstStyle/>
          <a:p>
            <a:pPr>
              <a:defRPr/>
            </a:pPr>
            <a:fld id="{9789BDB3-03BE-46AD-974F-CF7BBBF1CFD5}" type="slidenum">
              <a:rPr lang="en-GB" smtClean="0"/>
              <a:pPr>
                <a:defRPr/>
              </a:pPr>
              <a:t>39</a:t>
            </a:fld>
            <a:endParaRPr lang="en-GB" dirty="0"/>
          </a:p>
        </p:txBody>
      </p:sp>
      <p:sp>
        <p:nvSpPr>
          <p:cNvPr id="2765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7653" name="Rectangle 4"/>
          <p:cNvSpPr>
            <a:spLocks noChangeArrowheads="1"/>
          </p:cNvSpPr>
          <p:nvPr/>
        </p:nvSpPr>
        <p:spPr bwMode="auto">
          <a:xfrm>
            <a:off x="500063" y="1214438"/>
            <a:ext cx="8358187"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One of the most elementary discrete random variables - </a:t>
            </a:r>
            <a:r>
              <a:rPr lang="en-GB">
                <a:solidFill>
                  <a:srgbClr val="FF0000"/>
                </a:solidFill>
              </a:rPr>
              <a:t>Binomial</a:t>
            </a:r>
            <a:r>
              <a:rPr lang="en-GB"/>
              <a:t> - is associated with questions that only allow </a:t>
            </a:r>
            <a:r>
              <a:rPr lang="en-GB">
                <a:solidFill>
                  <a:srgbClr val="FF0000"/>
                </a:solidFill>
              </a:rPr>
              <a:t>'Yes'</a:t>
            </a:r>
            <a:r>
              <a:rPr lang="en-GB"/>
              <a:t> or </a:t>
            </a:r>
            <a:r>
              <a:rPr lang="en-GB">
                <a:solidFill>
                  <a:srgbClr val="FF0000"/>
                </a:solidFill>
              </a:rPr>
              <a:t>'No'</a:t>
            </a:r>
            <a:r>
              <a:rPr lang="en-GB"/>
              <a:t> type answers, or a classification such as </a:t>
            </a:r>
            <a:r>
              <a:rPr lang="en-GB">
                <a:solidFill>
                  <a:srgbClr val="FF0000"/>
                </a:solidFill>
              </a:rPr>
              <a:t>male</a:t>
            </a:r>
            <a:r>
              <a:rPr lang="en-GB"/>
              <a:t> or f</a:t>
            </a:r>
            <a:r>
              <a:rPr lang="en-GB">
                <a:solidFill>
                  <a:srgbClr val="FF0000"/>
                </a:solidFill>
              </a:rPr>
              <a:t>emale</a:t>
            </a:r>
            <a:r>
              <a:rPr lang="en-GB"/>
              <a:t>, or recording a component as </a:t>
            </a:r>
            <a:r>
              <a:rPr lang="en-GB">
                <a:solidFill>
                  <a:srgbClr val="FF0000"/>
                </a:solidFill>
              </a:rPr>
              <a:t>defective</a:t>
            </a:r>
            <a:r>
              <a:rPr lang="en-GB"/>
              <a:t> or </a:t>
            </a:r>
            <a:r>
              <a:rPr lang="en-GB">
                <a:solidFill>
                  <a:srgbClr val="FF0000"/>
                </a:solidFill>
              </a:rPr>
              <a:t>not defective</a:t>
            </a:r>
            <a:r>
              <a:rPr lang="en-GB"/>
              <a:t>. If the outcomes are also </a:t>
            </a:r>
            <a:r>
              <a:rPr lang="en-GB">
                <a:solidFill>
                  <a:srgbClr val="7030A0"/>
                </a:solidFill>
              </a:rPr>
              <a:t>independent</a:t>
            </a:r>
            <a:r>
              <a:rPr lang="en-GB"/>
              <a:t>, e.g. the possibility of a defective component does not influence the possibility of finding another defective component then the </a:t>
            </a:r>
            <a:r>
              <a:rPr lang="en-GB">
                <a:solidFill>
                  <a:srgbClr val="FF0000"/>
                </a:solidFill>
              </a:rPr>
              <a:t>variable is considered to be a Binomial variable</a:t>
            </a:r>
            <a:r>
              <a:rPr lang="en-GB"/>
              <a:t>. </a:t>
            </a:r>
          </a:p>
        </p:txBody>
      </p:sp>
      <p:sp>
        <p:nvSpPr>
          <p:cNvPr id="7" name="Rectangle 6"/>
          <p:cNvSpPr/>
          <p:nvPr/>
        </p:nvSpPr>
        <p:spPr>
          <a:xfrm>
            <a:off x="500063" y="3000375"/>
            <a:ext cx="8429625" cy="2862263"/>
          </a:xfrm>
          <a:prstGeom prst="rect">
            <a:avLst/>
          </a:prstGeom>
        </p:spPr>
        <p:txBody>
          <a:bodyPr>
            <a:spAutoFit/>
          </a:bodyPr>
          <a:lstStyle/>
          <a:p>
            <a:pPr>
              <a:defRPr/>
            </a:pPr>
            <a:r>
              <a:rPr lang="en-GB" dirty="0">
                <a:solidFill>
                  <a:srgbClr val="7030A0"/>
                </a:solidFill>
              </a:rPr>
              <a:t>Characteristics of the Binomial distribution:</a:t>
            </a:r>
          </a:p>
          <a:p>
            <a:pPr>
              <a:defRPr/>
            </a:pPr>
            <a:endParaRPr lang="en-GB" dirty="0"/>
          </a:p>
          <a:p>
            <a:pPr marL="361950" indent="-361950">
              <a:buFont typeface="Arial" pitchFamily="34" charset="0"/>
              <a:buChar char="•"/>
              <a:defRPr/>
            </a:pPr>
            <a:r>
              <a:rPr lang="en-GB" dirty="0"/>
              <a:t>The experiment consists of n identical trials.</a:t>
            </a:r>
          </a:p>
          <a:p>
            <a:pPr marL="361950" indent="-361950">
              <a:buFont typeface="Arial" pitchFamily="34" charset="0"/>
              <a:buChar char="•"/>
              <a:defRPr/>
            </a:pPr>
            <a:r>
              <a:rPr lang="en-GB" dirty="0"/>
              <a:t>Each trial results in one of two outcomes which for convenience we can define as either a success or a failure.</a:t>
            </a:r>
          </a:p>
          <a:p>
            <a:pPr marL="361950" indent="-361950">
              <a:buFont typeface="Arial" pitchFamily="34" charset="0"/>
              <a:buChar char="•"/>
              <a:defRPr/>
            </a:pPr>
            <a:r>
              <a:rPr lang="en-GB" dirty="0"/>
              <a:t>The outcomes from trial to trial are independent.</a:t>
            </a:r>
          </a:p>
          <a:p>
            <a:pPr marL="361950" indent="-361950">
              <a:buFont typeface="Arial" pitchFamily="34" charset="0"/>
              <a:buChar char="•"/>
              <a:defRPr/>
            </a:pPr>
            <a:r>
              <a:rPr lang="en-GB" dirty="0"/>
              <a:t>The probability of success (p) is the same for each trial.</a:t>
            </a:r>
          </a:p>
          <a:p>
            <a:pPr marL="361950" indent="-361950">
              <a:buFont typeface="Arial" pitchFamily="34" charset="0"/>
              <a:buChar char="•"/>
              <a:defRPr/>
            </a:pPr>
            <a:r>
              <a:rPr lang="en-GB" dirty="0"/>
              <a:t>The probability of failure (q), where q = 1 - p.</a:t>
            </a:r>
          </a:p>
          <a:p>
            <a:pPr marL="361950" indent="-361950">
              <a:buFont typeface="Arial" pitchFamily="34" charset="0"/>
              <a:buChar char="•"/>
              <a:defRPr/>
            </a:pPr>
            <a:r>
              <a:rPr lang="en-GB" dirty="0"/>
              <a:t>The random variable equals the number of successes in the n trials and can take the value from 0 to 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ctrTitle"/>
          </p:nvPr>
        </p:nvSpPr>
        <p:spPr>
          <a:xfrm>
            <a:off x="500063" y="285750"/>
            <a:ext cx="6929437" cy="714375"/>
          </a:xfrm>
        </p:spPr>
        <p:txBody>
          <a:bodyPr/>
          <a:lstStyle/>
          <a:p>
            <a:r>
              <a:rPr lang="en-GB">
                <a:latin typeface="Arial" charset="0"/>
                <a:cs typeface="Arial" charset="0"/>
              </a:rPr>
              <a:t>Relative Frequency</a:t>
            </a:r>
          </a:p>
        </p:txBody>
      </p:sp>
      <p:sp>
        <p:nvSpPr>
          <p:cNvPr id="3" name="Slide Number Placeholder 2"/>
          <p:cNvSpPr>
            <a:spLocks noGrp="1"/>
          </p:cNvSpPr>
          <p:nvPr>
            <p:ph type="sldNum" sz="quarter" idx="10"/>
          </p:nvPr>
        </p:nvSpPr>
        <p:spPr/>
        <p:txBody>
          <a:bodyPr/>
          <a:lstStyle/>
          <a:p>
            <a:pPr>
              <a:defRPr/>
            </a:pPr>
            <a:fld id="{B3BA71C1-6012-4BF9-A841-2E1CC5E2972E}" type="slidenum">
              <a:rPr lang="en-GB" smtClean="0"/>
              <a:pPr>
                <a:defRPr/>
              </a:pPr>
              <a:t>4</a:t>
            </a:fld>
            <a:endParaRPr lang="en-GB" dirty="0"/>
          </a:p>
        </p:txBody>
      </p:sp>
      <p:sp>
        <p:nvSpPr>
          <p:cNvPr id="102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030" name="Rectangle 4"/>
          <p:cNvSpPr>
            <a:spLocks noChangeArrowheads="1"/>
          </p:cNvSpPr>
          <p:nvPr/>
        </p:nvSpPr>
        <p:spPr bwMode="auto">
          <a:xfrm>
            <a:off x="500063" y="1214438"/>
            <a:ext cx="8358187"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Consider the result of running the die experiment where the die has been thrown 10 times and the number of times each possible outcome (1, 2, 3, 4, 5, and 6) recorded. Now consider the result of running the die experiment where the die has been thrown 1000 times and the number of times each possible outcome (1, 2, 3, 4, 5, and 6) recorded. The result of this die experiment is also illustrated in Table 3.2.</a:t>
            </a:r>
          </a:p>
        </p:txBody>
      </p:sp>
      <p:graphicFrame>
        <p:nvGraphicFramePr>
          <p:cNvPr id="1026" name="Object 1"/>
          <p:cNvGraphicFramePr>
            <a:graphicFrameLocks noChangeAspect="1"/>
          </p:cNvGraphicFramePr>
          <p:nvPr>
            <p:extLst>
              <p:ext uri="{D42A27DB-BD31-4B8C-83A1-F6EECF244321}">
                <p14:modId xmlns:p14="http://schemas.microsoft.com/office/powerpoint/2010/main" val="2317110376"/>
              </p:ext>
            </p:extLst>
          </p:nvPr>
        </p:nvGraphicFramePr>
        <p:xfrm>
          <a:off x="7341318" y="5227736"/>
          <a:ext cx="833437" cy="500062"/>
        </p:xfrm>
        <a:graphic>
          <a:graphicData uri="http://schemas.openxmlformats.org/presentationml/2006/ole">
            <mc:AlternateContent xmlns:mc="http://schemas.openxmlformats.org/markup-compatibility/2006">
              <mc:Choice xmlns:v="urn:schemas-microsoft-com:vml" Requires="v">
                <p:oleObj spid="_x0000_s8228" name="Equation" r:id="rId3" imgW="571320" imgH="342720" progId="Equation.3">
                  <p:embed/>
                </p:oleObj>
              </mc:Choice>
              <mc:Fallback>
                <p:oleObj name="Equation" r:id="rId3" imgW="571320" imgH="342720" progId="Equation.3">
                  <p:embed/>
                  <p:pic>
                    <p:nvPicPr>
                      <p:cNvPr id="1026"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41318" y="5227736"/>
                        <a:ext cx="833437"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31" name="Rectangle 6"/>
          <p:cNvSpPr>
            <a:spLocks noChangeArrowheads="1"/>
          </p:cNvSpPr>
          <p:nvPr/>
        </p:nvSpPr>
        <p:spPr bwMode="auto">
          <a:xfrm>
            <a:off x="515318" y="5154602"/>
            <a:ext cx="6648970" cy="646331"/>
          </a:xfrm>
          <a:prstGeom prst="rect">
            <a:avLst/>
          </a:prstGeom>
          <a:solidFill>
            <a:schemeClr val="accent3">
              <a:lumMod val="20000"/>
              <a:lumOff val="80000"/>
            </a:schemeClr>
          </a:solidFill>
          <a:ln>
            <a:noFill/>
          </a:ln>
        </p:spPr>
        <p:txBody>
          <a:bodyPr wrap="square">
            <a:spAutoFit/>
          </a:bodyPr>
          <a:lstStyle/>
          <a:p>
            <a:r>
              <a:rPr lang="en-GB" dirty="0"/>
              <a:t>In general, if event A occurs </a:t>
            </a:r>
            <a:r>
              <a:rPr lang="en-GB" i="1" dirty="0"/>
              <a:t>m</a:t>
            </a:r>
            <a:r>
              <a:rPr lang="en-GB" dirty="0"/>
              <a:t> times, then your estimate of the probability that A will occur is as follows:</a:t>
            </a:r>
          </a:p>
        </p:txBody>
      </p:sp>
      <p:sp>
        <p:nvSpPr>
          <p:cNvPr id="1067"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sp>
        <p:nvSpPr>
          <p:cNvPr id="13" name="TextBox 12"/>
          <p:cNvSpPr txBox="1"/>
          <p:nvPr/>
        </p:nvSpPr>
        <p:spPr>
          <a:xfrm>
            <a:off x="5773836" y="2852936"/>
            <a:ext cx="3071813" cy="2246312"/>
          </a:xfrm>
          <a:prstGeom prst="rect">
            <a:avLst/>
          </a:prstGeom>
          <a:solidFill>
            <a:schemeClr val="accent6">
              <a:lumMod val="60000"/>
              <a:lumOff val="40000"/>
            </a:schemeClr>
          </a:solidFill>
        </p:spPr>
        <p:txBody>
          <a:bodyPr>
            <a:spAutoFit/>
          </a:bodyPr>
          <a:lstStyle/>
          <a:p>
            <a:pPr>
              <a:defRPr/>
            </a:pPr>
            <a:r>
              <a:rPr lang="en-GB" sz="1400" dirty="0"/>
              <a:t>Rules</a:t>
            </a:r>
          </a:p>
          <a:p>
            <a:pPr marL="342900" indent="-342900">
              <a:buFont typeface="+mj-lt"/>
              <a:buAutoNum type="arabicPeriod"/>
              <a:defRPr/>
            </a:pPr>
            <a:r>
              <a:rPr lang="en-GB" sz="1400" dirty="0"/>
              <a:t>The probability of each event lies between 0 and 1.</a:t>
            </a:r>
          </a:p>
          <a:p>
            <a:pPr marL="342900" indent="-342900">
              <a:buFont typeface="+mj-lt"/>
              <a:buAutoNum type="arabicPeriod"/>
              <a:defRPr/>
            </a:pPr>
            <a:r>
              <a:rPr lang="en-GB" sz="1400" dirty="0"/>
              <a:t>The sum of the probabilities of these events will equal 1.</a:t>
            </a:r>
          </a:p>
          <a:p>
            <a:pPr marL="342900" indent="-342900">
              <a:buFont typeface="+mj-lt"/>
              <a:buAutoNum type="arabicPeriod"/>
              <a:defRPr/>
            </a:pPr>
            <a:r>
              <a:rPr lang="en-GB" sz="1400" dirty="0"/>
              <a:t>If we know the probability of an event, then the probability of it not occurring is P(Event not occurring)  =  1 - P(Event occurs)</a:t>
            </a:r>
          </a:p>
        </p:txBody>
      </p:sp>
      <p:graphicFrame>
        <p:nvGraphicFramePr>
          <p:cNvPr id="2" name="Table 1">
            <a:extLst>
              <a:ext uri="{FF2B5EF4-FFF2-40B4-BE49-F238E27FC236}">
                <a16:creationId xmlns:a16="http://schemas.microsoft.com/office/drawing/2014/main" id="{D41FD265-F145-4A3C-B73E-542B73E83BDA}"/>
              </a:ext>
            </a:extLst>
          </p:cNvPr>
          <p:cNvGraphicFramePr>
            <a:graphicFrameLocks noGrp="1"/>
          </p:cNvGraphicFramePr>
          <p:nvPr>
            <p:extLst>
              <p:ext uri="{D42A27DB-BD31-4B8C-83A1-F6EECF244321}">
                <p14:modId xmlns:p14="http://schemas.microsoft.com/office/powerpoint/2010/main" val="3827395477"/>
              </p:ext>
            </p:extLst>
          </p:nvPr>
        </p:nvGraphicFramePr>
        <p:xfrm>
          <a:off x="561690" y="3235782"/>
          <a:ext cx="5090428" cy="1273337"/>
        </p:xfrm>
        <a:graphic>
          <a:graphicData uri="http://schemas.openxmlformats.org/drawingml/2006/table">
            <a:tbl>
              <a:tblPr firstRow="1" firstCol="1" bandRow="1">
                <a:tableStyleId>{5C22544A-7EE6-4342-B048-85BDC9FD1C3A}</a:tableStyleId>
              </a:tblPr>
              <a:tblGrid>
                <a:gridCol w="1397494">
                  <a:extLst>
                    <a:ext uri="{9D8B030D-6E8A-4147-A177-3AD203B41FA5}">
                      <a16:colId xmlns:a16="http://schemas.microsoft.com/office/drawing/2014/main" val="2587071643"/>
                    </a:ext>
                  </a:extLst>
                </a:gridCol>
                <a:gridCol w="615145">
                  <a:extLst>
                    <a:ext uri="{9D8B030D-6E8A-4147-A177-3AD203B41FA5}">
                      <a16:colId xmlns:a16="http://schemas.microsoft.com/office/drawing/2014/main" val="265239408"/>
                    </a:ext>
                  </a:extLst>
                </a:gridCol>
                <a:gridCol w="615833">
                  <a:extLst>
                    <a:ext uri="{9D8B030D-6E8A-4147-A177-3AD203B41FA5}">
                      <a16:colId xmlns:a16="http://schemas.microsoft.com/office/drawing/2014/main" val="3614492879"/>
                    </a:ext>
                  </a:extLst>
                </a:gridCol>
                <a:gridCol w="615145">
                  <a:extLst>
                    <a:ext uri="{9D8B030D-6E8A-4147-A177-3AD203B41FA5}">
                      <a16:colId xmlns:a16="http://schemas.microsoft.com/office/drawing/2014/main" val="1592468463"/>
                    </a:ext>
                  </a:extLst>
                </a:gridCol>
                <a:gridCol w="615833">
                  <a:extLst>
                    <a:ext uri="{9D8B030D-6E8A-4147-A177-3AD203B41FA5}">
                      <a16:colId xmlns:a16="http://schemas.microsoft.com/office/drawing/2014/main" val="3250286422"/>
                    </a:ext>
                  </a:extLst>
                </a:gridCol>
                <a:gridCol w="615145">
                  <a:extLst>
                    <a:ext uri="{9D8B030D-6E8A-4147-A177-3AD203B41FA5}">
                      <a16:colId xmlns:a16="http://schemas.microsoft.com/office/drawing/2014/main" val="2745034267"/>
                    </a:ext>
                  </a:extLst>
                </a:gridCol>
                <a:gridCol w="615833">
                  <a:extLst>
                    <a:ext uri="{9D8B030D-6E8A-4147-A177-3AD203B41FA5}">
                      <a16:colId xmlns:a16="http://schemas.microsoft.com/office/drawing/2014/main" val="436285267"/>
                    </a:ext>
                  </a:extLst>
                </a:gridCol>
              </a:tblGrid>
              <a:tr h="222669">
                <a:tc>
                  <a:txBody>
                    <a:bodyPr/>
                    <a:lstStyle/>
                    <a:p>
                      <a:pPr marL="0" marR="0" algn="just" hangingPunct="0">
                        <a:lnSpc>
                          <a:spcPct val="107000"/>
                        </a:lnSpc>
                        <a:spcBef>
                          <a:spcPts val="0"/>
                        </a:spcBef>
                        <a:spcAft>
                          <a:spcPts val="0"/>
                        </a:spcAft>
                      </a:pPr>
                      <a:r>
                        <a:rPr lang="en-GB" sz="1100">
                          <a:effectLst/>
                        </a:rPr>
                        <a:t>Score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34517706"/>
                  </a:ext>
                </a:extLst>
              </a:tr>
              <a:tr h="222669">
                <a:tc>
                  <a:txBody>
                    <a:bodyPr/>
                    <a:lstStyle/>
                    <a:p>
                      <a:pPr marL="0" marR="0" algn="just" hangingPunct="0">
                        <a:lnSpc>
                          <a:spcPct val="107000"/>
                        </a:lnSpc>
                        <a:spcBef>
                          <a:spcPts val="0"/>
                        </a:spcBef>
                        <a:spcAft>
                          <a:spcPts val="0"/>
                        </a:spcAft>
                      </a:pPr>
                      <a:r>
                        <a:rPr lang="en-GB" sz="1100">
                          <a:effectLst/>
                        </a:rPr>
                        <a:t>Frequency for 10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9921681"/>
                  </a:ext>
                </a:extLst>
              </a:tr>
              <a:tr h="222669">
                <a:tc>
                  <a:txBody>
                    <a:bodyPr/>
                    <a:lstStyle/>
                    <a:p>
                      <a:pPr marL="0" marR="0" algn="just" hangingPunct="0">
                        <a:lnSpc>
                          <a:spcPct val="107000"/>
                        </a:lnSpc>
                        <a:spcBef>
                          <a:spcPts val="0"/>
                        </a:spcBef>
                        <a:spcAft>
                          <a:spcPts val="0"/>
                        </a:spcAft>
                      </a:pPr>
                      <a:r>
                        <a:rPr lang="en-GB" sz="1100">
                          <a:effectLst/>
                        </a:rPr>
                        <a:t>Relative frequency</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0.300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0.200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0.000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0.300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234266"/>
                  </a:ext>
                </a:extLst>
              </a:tr>
              <a:tr h="159992">
                <a:tc>
                  <a:txBody>
                    <a:bodyPr/>
                    <a:lstStyle/>
                    <a:p>
                      <a:pPr marL="0" marR="0" algn="just"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2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3789387"/>
                  </a:ext>
                </a:extLst>
              </a:tr>
              <a:tr h="222669">
                <a:tc>
                  <a:txBody>
                    <a:bodyPr/>
                    <a:lstStyle/>
                    <a:p>
                      <a:pPr marL="0" marR="0" algn="just" hangingPunct="0">
                        <a:lnSpc>
                          <a:spcPct val="107000"/>
                        </a:lnSpc>
                        <a:spcBef>
                          <a:spcPts val="0"/>
                        </a:spcBef>
                        <a:spcAft>
                          <a:spcPts val="0"/>
                        </a:spcAft>
                      </a:pPr>
                      <a:r>
                        <a:rPr lang="en-GB" sz="1100">
                          <a:effectLst/>
                        </a:rPr>
                        <a:t>Frequency for 1000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173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168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167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161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172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159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94521788"/>
                  </a:ext>
                </a:extLst>
              </a:tr>
              <a:tr h="222669">
                <a:tc>
                  <a:txBody>
                    <a:bodyPr/>
                    <a:lstStyle/>
                    <a:p>
                      <a:pPr marL="0" marR="0" algn="just" hangingPunct="0">
                        <a:lnSpc>
                          <a:spcPct val="107000"/>
                        </a:lnSpc>
                        <a:spcBef>
                          <a:spcPts val="0"/>
                        </a:spcBef>
                        <a:spcAft>
                          <a:spcPts val="0"/>
                        </a:spcAft>
                      </a:pPr>
                      <a:r>
                        <a:rPr lang="en-GB" sz="1100">
                          <a:effectLst/>
                        </a:rPr>
                        <a:t>Relative Frequency</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0.173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0.168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0.167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0.161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0.172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dirty="0">
                          <a:effectLst/>
                        </a:rPr>
                        <a:t>0.159</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46036274"/>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ctrTitle"/>
          </p:nvPr>
        </p:nvSpPr>
        <p:spPr>
          <a:xfrm>
            <a:off x="500063" y="285750"/>
            <a:ext cx="6929437" cy="714375"/>
          </a:xfrm>
        </p:spPr>
        <p:txBody>
          <a:bodyPr/>
          <a:lstStyle/>
          <a:p>
            <a:r>
              <a:rPr lang="en-GB">
                <a:latin typeface="Arial" charset="0"/>
                <a:cs typeface="Arial" charset="0"/>
              </a:rPr>
              <a:t>Binomial Probability Formula</a:t>
            </a:r>
          </a:p>
        </p:txBody>
      </p:sp>
      <p:sp>
        <p:nvSpPr>
          <p:cNvPr id="3" name="Slide Number Placeholder 2"/>
          <p:cNvSpPr>
            <a:spLocks noGrp="1"/>
          </p:cNvSpPr>
          <p:nvPr>
            <p:ph type="sldNum" sz="quarter" idx="10"/>
          </p:nvPr>
        </p:nvSpPr>
        <p:spPr/>
        <p:txBody>
          <a:bodyPr/>
          <a:lstStyle/>
          <a:p>
            <a:pPr>
              <a:defRPr/>
            </a:pPr>
            <a:fld id="{B4576F08-6B30-4262-99D4-18AE4AC7EB58}" type="slidenum">
              <a:rPr lang="en-GB" smtClean="0"/>
              <a:pPr>
                <a:defRPr/>
              </a:pPr>
              <a:t>40</a:t>
            </a:fld>
            <a:endParaRPr lang="en-GB" dirty="0"/>
          </a:p>
        </p:txBody>
      </p:sp>
      <p:sp>
        <p:nvSpPr>
          <p:cNvPr id="512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130" name="Rectangle 9"/>
          <p:cNvSpPr>
            <a:spLocks noChangeArrowheads="1"/>
          </p:cNvSpPr>
          <p:nvPr/>
        </p:nvSpPr>
        <p:spPr bwMode="auto">
          <a:xfrm>
            <a:off x="491729" y="1211015"/>
            <a:ext cx="17383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solidFill>
                  <a:srgbClr val="FF0000"/>
                </a:solidFill>
              </a:rPr>
              <a:t>Example 3.14</a:t>
            </a:r>
          </a:p>
        </p:txBody>
      </p:sp>
      <p:sp>
        <p:nvSpPr>
          <p:cNvPr id="5131" name="Rectangle 10"/>
          <p:cNvSpPr>
            <a:spLocks noChangeArrowheads="1"/>
          </p:cNvSpPr>
          <p:nvPr/>
        </p:nvSpPr>
        <p:spPr bwMode="auto">
          <a:xfrm>
            <a:off x="500063" y="1547688"/>
            <a:ext cx="835818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A marksman shoots 3 rounds at a target. His probability of getting a 'bull' is 0.3. Develop the probability distribution for getting: 0, 1, 2, 3, 'bulls'. This experiment can be modelled by a Binomial distribution since:</a:t>
            </a:r>
          </a:p>
        </p:txBody>
      </p:sp>
      <p:sp>
        <p:nvSpPr>
          <p:cNvPr id="5132" name="Rectangle 11"/>
          <p:cNvSpPr>
            <a:spLocks noChangeArrowheads="1"/>
          </p:cNvSpPr>
          <p:nvPr/>
        </p:nvSpPr>
        <p:spPr bwMode="auto">
          <a:xfrm>
            <a:off x="857250" y="2506786"/>
            <a:ext cx="80010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Font typeface="Arial" charset="0"/>
              <a:buChar char="•"/>
            </a:pPr>
            <a:r>
              <a:rPr lang="en-GB" dirty="0">
                <a:solidFill>
                  <a:srgbClr val="FF0000"/>
                </a:solidFill>
              </a:rPr>
              <a:t>3 identical trials (n = 3)</a:t>
            </a:r>
          </a:p>
          <a:p>
            <a:pPr marL="342900" indent="-342900">
              <a:buFont typeface="Arial" charset="0"/>
              <a:buChar char="•"/>
            </a:pPr>
            <a:r>
              <a:rPr lang="en-GB" dirty="0">
                <a:solidFill>
                  <a:srgbClr val="FF0000"/>
                </a:solidFill>
              </a:rPr>
              <a:t>Each trial can result in either a bull (success) or not a 'bull' (failure)</a:t>
            </a:r>
          </a:p>
          <a:p>
            <a:pPr marL="342900" indent="-342900">
              <a:buFont typeface="Arial" charset="0"/>
              <a:buChar char="•"/>
            </a:pPr>
            <a:r>
              <a:rPr lang="en-GB" dirty="0">
                <a:solidFill>
                  <a:srgbClr val="FF0000"/>
                </a:solidFill>
              </a:rPr>
              <a:t>The outcome of each trial is independent</a:t>
            </a:r>
          </a:p>
          <a:p>
            <a:pPr marL="342900" indent="-342900">
              <a:buFont typeface="Arial" charset="0"/>
              <a:buChar char="•"/>
            </a:pPr>
            <a:r>
              <a:rPr lang="en-GB" dirty="0">
                <a:solidFill>
                  <a:srgbClr val="FF0000"/>
                </a:solidFill>
              </a:rPr>
              <a:t>The probability of a success (P(a bull) = p = 0.3) is the same for each trial</a:t>
            </a:r>
          </a:p>
          <a:p>
            <a:pPr marL="342900" indent="-342900">
              <a:buFont typeface="Arial" charset="0"/>
              <a:buChar char="•"/>
            </a:pPr>
            <a:r>
              <a:rPr lang="en-GB" dirty="0">
                <a:solidFill>
                  <a:srgbClr val="FF0000"/>
                </a:solidFill>
              </a:rPr>
              <a:t>The random variable is discrete</a:t>
            </a:r>
          </a:p>
        </p:txBody>
      </p:sp>
      <p:sp>
        <p:nvSpPr>
          <p:cNvPr id="12" name="TextBox 11">
            <a:extLst>
              <a:ext uri="{FF2B5EF4-FFF2-40B4-BE49-F238E27FC236}">
                <a16:creationId xmlns:a16="http://schemas.microsoft.com/office/drawing/2014/main" id="{A3BD6A2F-D000-40A4-BA25-2F1CF634A2A7}"/>
              </a:ext>
            </a:extLst>
          </p:cNvPr>
          <p:cNvSpPr txBox="1">
            <a:spLocks noChangeArrowheads="1"/>
          </p:cNvSpPr>
          <p:nvPr/>
        </p:nvSpPr>
        <p:spPr bwMode="auto">
          <a:xfrm>
            <a:off x="500063" y="4138737"/>
            <a:ext cx="60069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Equation (3.20) gives the binomial probability of calculating ‘r’ successes in ‘n’ trials with the probability of success on each trial ‘p’.</a:t>
            </a:r>
          </a:p>
        </p:txBody>
      </p:sp>
      <p:graphicFrame>
        <p:nvGraphicFramePr>
          <p:cNvPr id="13" name="Object 2">
            <a:extLst>
              <a:ext uri="{FF2B5EF4-FFF2-40B4-BE49-F238E27FC236}">
                <a16:creationId xmlns:a16="http://schemas.microsoft.com/office/drawing/2014/main" id="{D6C77FB4-AA90-4180-B176-EE47CD56E708}"/>
              </a:ext>
            </a:extLst>
          </p:cNvPr>
          <p:cNvGraphicFramePr>
            <a:graphicFrameLocks noChangeAspect="1"/>
          </p:cNvGraphicFramePr>
          <p:nvPr>
            <p:extLst>
              <p:ext uri="{D42A27DB-BD31-4B8C-83A1-F6EECF244321}">
                <p14:modId xmlns:p14="http://schemas.microsoft.com/office/powerpoint/2010/main" val="3440077903"/>
              </p:ext>
            </p:extLst>
          </p:nvPr>
        </p:nvGraphicFramePr>
        <p:xfrm>
          <a:off x="6507039" y="4271714"/>
          <a:ext cx="2327548" cy="775850"/>
        </p:xfrm>
        <a:graphic>
          <a:graphicData uri="http://schemas.openxmlformats.org/presentationml/2006/ole">
            <mc:AlternateContent xmlns:mc="http://schemas.openxmlformats.org/markup-compatibility/2006">
              <mc:Choice xmlns:v="urn:schemas-microsoft-com:vml" Requires="v">
                <p:oleObj spid="_x0000_s5180" name="Microsoft Equation 3.0" r:id="rId3" imgW="1180800" imgH="393480" progId="">
                  <p:embed/>
                </p:oleObj>
              </mc:Choice>
              <mc:Fallback>
                <p:oleObj name="Microsoft Equation 3.0" r:id="rId3" imgW="1180800" imgH="393480" progId="">
                  <p:embed/>
                  <p:pic>
                    <p:nvPicPr>
                      <p:cNvPr id="6" name="Object 2">
                        <a:extLst>
                          <a:ext uri="{FF2B5EF4-FFF2-40B4-BE49-F238E27FC236}">
                            <a16:creationId xmlns:a16="http://schemas.microsoft.com/office/drawing/2014/main" id="{54B0DBAD-29CD-4251-9CCC-D254184DBD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07039" y="4271714"/>
                        <a:ext cx="2327548" cy="775850"/>
                      </a:xfrm>
                      <a:prstGeom prst="rect">
                        <a:avLst/>
                      </a:prstGeom>
                      <a:solidFill>
                        <a:schemeClr val="accent6">
                          <a:lumMod val="60000"/>
                          <a:lumOff val="40000"/>
                        </a:schemeClr>
                      </a:solidFill>
                      <a:ln>
                        <a:noFill/>
                      </a:ln>
                      <a:effectLst/>
                    </p:spPr>
                  </p:pic>
                </p:oleObj>
              </mc:Fallback>
            </mc:AlternateContent>
          </a:graphicData>
        </a:graphic>
      </p:graphicFrame>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46FB5915-4DCA-4A83-9F16-9294460DE8A8}"/>
                  </a:ext>
                </a:extLst>
              </p:cNvPr>
              <p:cNvSpPr txBox="1">
                <a:spLocks noChangeArrowheads="1"/>
              </p:cNvSpPr>
              <p:nvPr/>
            </p:nvSpPr>
            <p:spPr bwMode="auto">
              <a:xfrm>
                <a:off x="500063" y="5099476"/>
                <a:ext cx="5512097" cy="78386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term </a:t>
                </a:r>
                <a14:m>
                  <m:oMath xmlns:m="http://schemas.openxmlformats.org/officeDocument/2006/math">
                    <m:d>
                      <m:dPr>
                        <m:ctrlPr>
                          <a:rPr lang="en-GB" i="1" smtClean="0">
                            <a:latin typeface="Cambria Math" panose="02040503050406030204" pitchFamily="18" charset="0"/>
                          </a:rPr>
                        </m:ctrlPr>
                      </m:dPr>
                      <m:e>
                        <m:m>
                          <m:mPr>
                            <m:mcs>
                              <m:mc>
                                <m:mcPr>
                                  <m:count m:val="1"/>
                                  <m:mcJc m:val="center"/>
                                </m:mcPr>
                              </m:mc>
                            </m:mcs>
                            <m:ctrlPr>
                              <a:rPr lang="en-GB" i="1" smtClean="0">
                                <a:latin typeface="Cambria Math" panose="02040503050406030204" pitchFamily="18" charset="0"/>
                              </a:rPr>
                            </m:ctrlPr>
                          </m:mPr>
                          <m:mr>
                            <m:e>
                              <m:r>
                                <m:rPr>
                                  <m:nor/>
                                  <m:brk m:alnAt="7"/>
                                </m:rPr>
                                <a:rPr lang="en-GB" b="0" i="0" smtClean="0">
                                  <a:latin typeface="Cambria Math"/>
                                </a:rPr>
                                <m:t>n</m:t>
                              </m:r>
                            </m:e>
                          </m:mr>
                          <m:mr>
                            <m:e>
                              <m:r>
                                <m:rPr>
                                  <m:nor/>
                                </m:rPr>
                                <a:rPr lang="en-GB" b="0" i="0" smtClean="0">
                                  <a:latin typeface="Cambria Math"/>
                                </a:rPr>
                                <m:t>r</m:t>
                              </m:r>
                            </m:e>
                          </m:mr>
                        </m:m>
                      </m:e>
                    </m:d>
                  </m:oMath>
                </a14:m>
                <a:r>
                  <a:rPr lang="en-GB" dirty="0"/>
                  <a:t> represents the number of combinations of selecting ‘r’ objects out of n objects.</a:t>
                </a:r>
              </a:p>
            </p:txBody>
          </p:sp>
        </mc:Choice>
        <mc:Fallback xmlns="">
          <p:sp>
            <p:nvSpPr>
              <p:cNvPr id="14" name="TextBox 13">
                <a:extLst>
                  <a:ext uri="{FF2B5EF4-FFF2-40B4-BE49-F238E27FC236}">
                    <a16:creationId xmlns:a16="http://schemas.microsoft.com/office/drawing/2014/main" id="{46FB5915-4DCA-4A83-9F16-9294460DE8A8}"/>
                  </a:ext>
                </a:extLst>
              </p:cNvPr>
              <p:cNvSpPr txBox="1">
                <a:spLocks noRot="1" noChangeAspect="1" noMove="1" noResize="1" noEditPoints="1" noAdjustHandles="1" noChangeArrowheads="1" noChangeShapeType="1" noTextEdit="1"/>
              </p:cNvSpPr>
              <p:nvPr/>
            </p:nvSpPr>
            <p:spPr bwMode="auto">
              <a:xfrm>
                <a:off x="500063" y="5099476"/>
                <a:ext cx="5512097" cy="783869"/>
              </a:xfrm>
              <a:prstGeom prst="rect">
                <a:avLst/>
              </a:prstGeom>
              <a:blipFill>
                <a:blip r:embed="rId5"/>
                <a:stretch>
                  <a:fillRect l="-885" r="-111" b="-1250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0A6DF889-411F-45CE-B962-4F8ED30E4BAE}"/>
                  </a:ext>
                </a:extLst>
              </p:cNvPr>
              <p:cNvSpPr/>
              <p:nvPr/>
            </p:nvSpPr>
            <p:spPr>
              <a:xfrm>
                <a:off x="6507038" y="5231819"/>
                <a:ext cx="2327548" cy="519181"/>
              </a:xfrm>
              <a:prstGeom prst="rect">
                <a:avLst/>
              </a:prstGeom>
              <a:solidFill>
                <a:schemeClr val="accent6">
                  <a:lumMod val="60000"/>
                  <a:lumOff val="40000"/>
                </a:schemeClr>
              </a:solidFill>
            </p:spPr>
            <p:txBody>
              <a:bodyPr wrap="square">
                <a:spAutoFit/>
              </a:bodyPr>
              <a:lstStyle/>
              <a:p>
                <a:pPr/>
                <a14:m>
                  <m:oMathPara xmlns:m="http://schemas.openxmlformats.org/officeDocument/2006/math">
                    <m:oMathParaPr>
                      <m:jc m:val="centerGroup"/>
                    </m:oMathParaPr>
                    <m:oMath xmlns:m="http://schemas.openxmlformats.org/officeDocument/2006/math">
                      <m:d>
                        <m:dPr>
                          <m:ctrlPr>
                            <a:rPr lang="en-GB" i="1">
                              <a:latin typeface="Cambria Math" panose="02040503050406030204" pitchFamily="18" charset="0"/>
                            </a:rPr>
                          </m:ctrlPr>
                        </m:dPr>
                        <m:e>
                          <m:m>
                            <m:mPr>
                              <m:mcs>
                                <m:mc>
                                  <m:mcPr>
                                    <m:count m:val="1"/>
                                    <m:mcJc m:val="center"/>
                                  </m:mcPr>
                                </m:mc>
                              </m:mcs>
                              <m:ctrlPr>
                                <a:rPr lang="en-GB" i="1">
                                  <a:latin typeface="Cambria Math" panose="02040503050406030204" pitchFamily="18" charset="0"/>
                                </a:rPr>
                              </m:ctrlPr>
                            </m:mPr>
                            <m:mr>
                              <m:e>
                                <m:r>
                                  <m:rPr>
                                    <m:nor/>
                                  </m:rPr>
                                  <a:rPr lang="en-GB"/>
                                  <m:t>n</m:t>
                                </m:r>
                              </m:e>
                            </m:mr>
                            <m:mr>
                              <m:e>
                                <m:r>
                                  <m:rPr>
                                    <m:nor/>
                                  </m:rPr>
                                  <a:rPr lang="en-GB"/>
                                  <m:t>r</m:t>
                                </m:r>
                              </m:e>
                            </m:mr>
                          </m:m>
                        </m:e>
                      </m:d>
                      <m:r>
                        <m:rPr>
                          <m:nor/>
                        </m:rPr>
                        <a:rPr lang="en-GB"/>
                        <m:t>=</m:t>
                      </m:r>
                      <m:r>
                        <m:rPr>
                          <m:nor/>
                        </m:rPr>
                        <a:rPr lang="en-GB"/>
                        <m:t>n</m:t>
                      </m:r>
                      <m:r>
                        <m:rPr>
                          <m:nor/>
                        </m:rPr>
                        <a:rPr lang="en-GB"/>
                        <m:t>!/</m:t>
                      </m:r>
                      <m:r>
                        <m:rPr>
                          <m:nor/>
                        </m:rPr>
                        <a:rPr lang="en-GB"/>
                        <m:t>r</m:t>
                      </m:r>
                      <m:r>
                        <m:rPr>
                          <m:nor/>
                        </m:rPr>
                        <a:rPr lang="en-GB"/>
                        <m:t>!(</m:t>
                      </m:r>
                      <m:r>
                        <m:rPr>
                          <m:nor/>
                        </m:rPr>
                        <a:rPr lang="en-GB"/>
                        <m:t>n</m:t>
                      </m:r>
                      <m:r>
                        <m:rPr>
                          <m:nor/>
                        </m:rPr>
                        <a:rPr lang="en-GB" i="1"/>
                        <m:t>−</m:t>
                      </m:r>
                      <m:r>
                        <m:rPr>
                          <m:nor/>
                        </m:rPr>
                        <a:rPr lang="en-GB"/>
                        <m:t>r</m:t>
                      </m:r>
                      <m:r>
                        <m:rPr>
                          <m:nor/>
                        </m:rPr>
                        <a:rPr lang="en-GB"/>
                        <m:t>)!</m:t>
                      </m:r>
                    </m:oMath>
                  </m:oMathPara>
                </a14:m>
                <a:endParaRPr lang="en-GB" dirty="0"/>
              </a:p>
            </p:txBody>
          </p:sp>
        </mc:Choice>
        <mc:Fallback xmlns="">
          <p:sp>
            <p:nvSpPr>
              <p:cNvPr id="15" name="Rectangle 14">
                <a:extLst>
                  <a:ext uri="{FF2B5EF4-FFF2-40B4-BE49-F238E27FC236}">
                    <a16:creationId xmlns:a16="http://schemas.microsoft.com/office/drawing/2014/main" id="{0A6DF889-411F-45CE-B962-4F8ED30E4BAE}"/>
                  </a:ext>
                </a:extLst>
              </p:cNvPr>
              <p:cNvSpPr>
                <a:spLocks noRot="1" noChangeAspect="1" noMove="1" noResize="1" noEditPoints="1" noAdjustHandles="1" noChangeArrowheads="1" noChangeShapeType="1" noTextEdit="1"/>
              </p:cNvSpPr>
              <p:nvPr/>
            </p:nvSpPr>
            <p:spPr>
              <a:xfrm>
                <a:off x="6507038" y="5231819"/>
                <a:ext cx="2327548" cy="519181"/>
              </a:xfrm>
              <a:prstGeom prst="rect">
                <a:avLst/>
              </a:prstGeom>
              <a:blipFill>
                <a:blip r:embed="rId6"/>
                <a:stretch>
                  <a:fillRect b="-2353"/>
                </a:stretch>
              </a:blipFill>
            </p:spPr>
            <p:txBody>
              <a:bodyPr/>
              <a:lstStyle/>
              <a:p>
                <a:r>
                  <a:rPr lang="en-GB">
                    <a:noFill/>
                  </a:rPr>
                  <a:t> </a:t>
                </a:r>
              </a:p>
            </p:txBody>
          </p:sp>
        </mc:Fallback>
      </mc:AlternateContent>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E4D66562-FE55-41DD-9C8F-C629F50258A3}" type="slidenum">
              <a:rPr lang="en-GB" smtClean="0"/>
              <a:pPr>
                <a:defRPr/>
              </a:pPr>
              <a:t>41</a:t>
            </a:fld>
            <a:endParaRPr lang="en-GB" dirty="0"/>
          </a:p>
        </p:txBody>
      </p:sp>
      <p:sp>
        <p:nvSpPr>
          <p:cNvPr id="2867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8678" name="TextBox 5"/>
          <p:cNvSpPr txBox="1">
            <a:spLocks noChangeArrowheads="1"/>
          </p:cNvSpPr>
          <p:nvPr/>
        </p:nvSpPr>
        <p:spPr bwMode="auto">
          <a:xfrm>
            <a:off x="500034" y="1276553"/>
            <a:ext cx="587216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We observe that the probability values, P(X=r), can be calculated using equation (3.20) or via the Excel function </a:t>
            </a:r>
            <a:r>
              <a:rPr lang="en-GB" dirty="0">
                <a:solidFill>
                  <a:srgbClr val="7030A0"/>
                </a:solidFill>
              </a:rPr>
              <a:t>BINOM.DIST ()</a:t>
            </a:r>
            <a:r>
              <a:rPr lang="en-GB" dirty="0"/>
              <a:t>.</a:t>
            </a:r>
          </a:p>
        </p:txBody>
      </p:sp>
      <p:sp>
        <p:nvSpPr>
          <p:cNvPr id="28679" name="TextBox 6"/>
          <p:cNvSpPr txBox="1">
            <a:spLocks noChangeArrowheads="1"/>
          </p:cNvSpPr>
          <p:nvPr/>
        </p:nvSpPr>
        <p:spPr bwMode="auto">
          <a:xfrm>
            <a:off x="6572270" y="1305331"/>
            <a:ext cx="224820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It is important to note that the mean and variance of the Binomial distribution are easily calculated using equations (3.23) and (3.24):</a:t>
            </a:r>
          </a:p>
        </p:txBody>
      </p:sp>
      <p:sp>
        <p:nvSpPr>
          <p:cNvPr id="8" name="Rectangle 7"/>
          <p:cNvSpPr/>
          <p:nvPr/>
        </p:nvSpPr>
        <p:spPr>
          <a:xfrm>
            <a:off x="6786563" y="4000464"/>
            <a:ext cx="1714500" cy="646112"/>
          </a:xfrm>
          <a:prstGeom prst="rect">
            <a:avLst/>
          </a:prstGeom>
          <a:solidFill>
            <a:schemeClr val="accent6">
              <a:lumMod val="60000"/>
              <a:lumOff val="40000"/>
            </a:schemeClr>
          </a:solidFill>
        </p:spPr>
        <p:txBody>
          <a:bodyPr>
            <a:spAutoFit/>
          </a:bodyPr>
          <a:lstStyle/>
          <a:p>
            <a:pPr>
              <a:defRPr/>
            </a:pPr>
            <a:r>
              <a:rPr lang="en-GB" dirty="0"/>
              <a:t>E(X) = np</a:t>
            </a:r>
          </a:p>
          <a:p>
            <a:pPr>
              <a:defRPr/>
            </a:pPr>
            <a:r>
              <a:rPr lang="en-GB" dirty="0"/>
              <a:t>VAR(X) = npq</a:t>
            </a:r>
          </a:p>
        </p:txBody>
      </p:sp>
      <p:sp>
        <p:nvSpPr>
          <p:cNvPr id="4" name="Title 3">
            <a:extLst>
              <a:ext uri="{FF2B5EF4-FFF2-40B4-BE49-F238E27FC236}">
                <a16:creationId xmlns:a16="http://schemas.microsoft.com/office/drawing/2014/main" id="{D6AB6D58-9D91-4AC9-A1A4-32F0D29D0446}"/>
              </a:ext>
            </a:extLst>
          </p:cNvPr>
          <p:cNvSpPr>
            <a:spLocks noGrp="1"/>
          </p:cNvSpPr>
          <p:nvPr>
            <p:ph type="ctrTitle"/>
          </p:nvPr>
        </p:nvSpPr>
        <p:spPr/>
        <p:txBody>
          <a:bodyPr/>
          <a:lstStyle/>
          <a:p>
            <a:r>
              <a:rPr lang="en-GB" dirty="0"/>
              <a:t>Excel solution</a:t>
            </a:r>
          </a:p>
        </p:txBody>
      </p:sp>
      <p:pic>
        <p:nvPicPr>
          <p:cNvPr id="10" name="Picture 9">
            <a:extLst>
              <a:ext uri="{FF2B5EF4-FFF2-40B4-BE49-F238E27FC236}">
                <a16:creationId xmlns:a16="http://schemas.microsoft.com/office/drawing/2014/main" id="{5EBFAC22-D586-4043-BEC0-936B7106543A}"/>
              </a:ext>
            </a:extLst>
          </p:cNvPr>
          <p:cNvPicPr/>
          <p:nvPr/>
        </p:nvPicPr>
        <p:blipFill>
          <a:blip r:embed="rId2"/>
          <a:stretch>
            <a:fillRect/>
          </a:stretch>
        </p:blipFill>
        <p:spPr>
          <a:xfrm>
            <a:off x="628650" y="2253261"/>
            <a:ext cx="5455518" cy="3624011"/>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2C829-A780-4431-99E1-6F2351E083D5}"/>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A297165A-0272-49A9-985A-A6C3CB5DBCF2}"/>
              </a:ext>
            </a:extLst>
          </p:cNvPr>
          <p:cNvSpPr>
            <a:spLocks noGrp="1"/>
          </p:cNvSpPr>
          <p:nvPr>
            <p:ph type="sldNum" sz="quarter" idx="10"/>
          </p:nvPr>
        </p:nvSpPr>
        <p:spPr/>
        <p:txBody>
          <a:bodyPr/>
          <a:lstStyle/>
          <a:p>
            <a:pPr>
              <a:defRPr/>
            </a:pPr>
            <a:fld id="{4F419DB5-B840-459A-B3F5-F90445991729}" type="slidenum">
              <a:rPr lang="en-GB" smtClean="0"/>
              <a:pPr>
                <a:defRPr/>
              </a:pPr>
              <a:t>42</a:t>
            </a:fld>
            <a:endParaRPr lang="en-GB" dirty="0"/>
          </a:p>
        </p:txBody>
      </p:sp>
      <p:sp>
        <p:nvSpPr>
          <p:cNvPr id="4" name="Footer Placeholder 3">
            <a:extLst>
              <a:ext uri="{FF2B5EF4-FFF2-40B4-BE49-F238E27FC236}">
                <a16:creationId xmlns:a16="http://schemas.microsoft.com/office/drawing/2014/main" id="{FCEAB485-1E2B-45FF-A389-1B53DA7EFD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AC49E176-BE83-46B3-BE3A-548454C4EAA3}"/>
              </a:ext>
            </a:extLst>
          </p:cNvPr>
          <p:cNvSpPr/>
          <p:nvPr/>
        </p:nvSpPr>
        <p:spPr>
          <a:xfrm>
            <a:off x="683568" y="1340768"/>
            <a:ext cx="4117794"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P(X = 3 given binomial and n = 3, p = 0.3)</a:t>
            </a:r>
            <a:endParaRPr lang="en-GB" dirty="0"/>
          </a:p>
        </p:txBody>
      </p:sp>
      <p:sp>
        <p:nvSpPr>
          <p:cNvPr id="6" name="Rectangle 5">
            <a:extLst>
              <a:ext uri="{FF2B5EF4-FFF2-40B4-BE49-F238E27FC236}">
                <a16:creationId xmlns:a16="http://schemas.microsoft.com/office/drawing/2014/main" id="{CBB31257-259C-43BE-99A6-1502E025087B}"/>
              </a:ext>
            </a:extLst>
          </p:cNvPr>
          <p:cNvSpPr/>
          <p:nvPr/>
        </p:nvSpPr>
        <p:spPr>
          <a:xfrm>
            <a:off x="1403648" y="1796157"/>
            <a:ext cx="4572000" cy="923330"/>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e3p18a</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PDF.BINOM(3, 3, 0.3)</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62A92704-236B-44C6-BDE7-DB00523A2C0D}"/>
              </a:ext>
            </a:extLst>
          </p:cNvPr>
          <p:cNvSpPr/>
          <p:nvPr/>
        </p:nvSpPr>
        <p:spPr>
          <a:xfrm>
            <a:off x="1907704" y="2782669"/>
            <a:ext cx="6264696"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P(X = 3 given binomial and n = 3, p = 0.3) = 0.027</a:t>
            </a:r>
            <a:endParaRPr lang="en-GB" dirty="0"/>
          </a:p>
        </p:txBody>
      </p:sp>
      <p:sp>
        <p:nvSpPr>
          <p:cNvPr id="8" name="Rectangle 7">
            <a:extLst>
              <a:ext uri="{FF2B5EF4-FFF2-40B4-BE49-F238E27FC236}">
                <a16:creationId xmlns:a16="http://schemas.microsoft.com/office/drawing/2014/main" id="{6B595C41-2686-4E35-AAFE-117637576B2D}"/>
              </a:ext>
            </a:extLst>
          </p:cNvPr>
          <p:cNvSpPr/>
          <p:nvPr/>
        </p:nvSpPr>
        <p:spPr>
          <a:xfrm>
            <a:off x="683568" y="3330870"/>
            <a:ext cx="3994363"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P(X ≤ 2 given binomial and n = 3, p = 0.3)</a:t>
            </a:r>
            <a:endParaRPr lang="en-GB" dirty="0"/>
          </a:p>
        </p:txBody>
      </p:sp>
      <p:sp>
        <p:nvSpPr>
          <p:cNvPr id="9" name="Rectangle 8">
            <a:extLst>
              <a:ext uri="{FF2B5EF4-FFF2-40B4-BE49-F238E27FC236}">
                <a16:creationId xmlns:a16="http://schemas.microsoft.com/office/drawing/2014/main" id="{D2C2FB97-9DB7-4CD0-88A5-7796183B3ACE}"/>
              </a:ext>
            </a:extLst>
          </p:cNvPr>
          <p:cNvSpPr/>
          <p:nvPr/>
        </p:nvSpPr>
        <p:spPr>
          <a:xfrm>
            <a:off x="1403648" y="3909964"/>
            <a:ext cx="4572000" cy="923330"/>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e3p18b</a:t>
            </a:r>
          </a:p>
          <a:p>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CDF.BINOM(2,3,0.3)</a:t>
            </a:r>
            <a:endParaRPr lang="en-GB" dirty="0"/>
          </a:p>
        </p:txBody>
      </p:sp>
      <p:sp>
        <p:nvSpPr>
          <p:cNvPr id="10" name="Rectangle 9">
            <a:extLst>
              <a:ext uri="{FF2B5EF4-FFF2-40B4-BE49-F238E27FC236}">
                <a16:creationId xmlns:a16="http://schemas.microsoft.com/office/drawing/2014/main" id="{8E6BA90C-4CB7-4BCB-BC83-A185AA2738BF}"/>
              </a:ext>
            </a:extLst>
          </p:cNvPr>
          <p:cNvSpPr/>
          <p:nvPr/>
        </p:nvSpPr>
        <p:spPr>
          <a:xfrm>
            <a:off x="1907704" y="5043056"/>
            <a:ext cx="5184576"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P(X ≤ 2 given binomial and n = 3, p = 0.3) = 0.973</a:t>
            </a:r>
            <a:endParaRPr lang="en-GB" dirty="0"/>
          </a:p>
        </p:txBody>
      </p:sp>
    </p:spTree>
    <p:extLst>
      <p:ext uri="{BB962C8B-B14F-4D97-AF65-F5344CB8AC3E}">
        <p14:creationId xmlns:p14="http://schemas.microsoft.com/office/powerpoint/2010/main" val="17178343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ctrTitle"/>
          </p:nvPr>
        </p:nvSpPr>
        <p:spPr>
          <a:xfrm>
            <a:off x="500063" y="285750"/>
            <a:ext cx="6929437" cy="714375"/>
          </a:xfrm>
        </p:spPr>
        <p:txBody>
          <a:bodyPr/>
          <a:lstStyle/>
          <a:p>
            <a:r>
              <a:rPr lang="en-GB">
                <a:latin typeface="Arial" charset="0"/>
                <a:cs typeface="Arial" charset="0"/>
              </a:rPr>
              <a:t>Poisson Probability Distribution</a:t>
            </a:r>
          </a:p>
        </p:txBody>
      </p:sp>
      <p:sp>
        <p:nvSpPr>
          <p:cNvPr id="3" name="Slide Number Placeholder 2"/>
          <p:cNvSpPr>
            <a:spLocks noGrp="1"/>
          </p:cNvSpPr>
          <p:nvPr>
            <p:ph type="sldNum" sz="quarter" idx="10"/>
          </p:nvPr>
        </p:nvSpPr>
        <p:spPr/>
        <p:txBody>
          <a:bodyPr/>
          <a:lstStyle/>
          <a:p>
            <a:pPr>
              <a:defRPr/>
            </a:pPr>
            <a:fld id="{ADE48E34-A0A0-464D-9E4C-70E68292DA2A}" type="slidenum">
              <a:rPr lang="en-GB" smtClean="0"/>
              <a:pPr>
                <a:defRPr/>
              </a:pPr>
              <a:t>43</a:t>
            </a:fld>
            <a:endParaRPr lang="en-GB" dirty="0"/>
          </a:p>
        </p:txBody>
      </p:sp>
      <p:sp>
        <p:nvSpPr>
          <p:cNvPr id="2970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9701" name="Rectangle 4"/>
          <p:cNvSpPr>
            <a:spLocks noChangeArrowheads="1"/>
          </p:cNvSpPr>
          <p:nvPr/>
        </p:nvSpPr>
        <p:spPr bwMode="auto">
          <a:xfrm>
            <a:off x="500063" y="1285875"/>
            <a:ext cx="8358187"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In the previous section we explored the concept of a binomial distribution which represents a discrete probability distribution that enables the probability of achieving ‘r’ successes from ‘n’ independent experiments to be calculated. Each experiment (or event) has two possible outcomes (‘success’ or ‘failure’) and the probability of ‘success’ (p) is known. </a:t>
            </a:r>
          </a:p>
          <a:p>
            <a:endParaRPr lang="en-GB"/>
          </a:p>
          <a:p>
            <a:r>
              <a:rPr lang="en-GB"/>
              <a:t>The </a:t>
            </a:r>
            <a:r>
              <a:rPr lang="en-GB">
                <a:solidFill>
                  <a:srgbClr val="FF0000"/>
                </a:solidFill>
              </a:rPr>
              <a:t>Poisson distribution</a:t>
            </a:r>
            <a:r>
              <a:rPr lang="en-GB"/>
              <a:t> developed by Simeon Poisson (1781-1840) is a </a:t>
            </a:r>
            <a:r>
              <a:rPr lang="en-GB">
                <a:solidFill>
                  <a:srgbClr val="7030A0"/>
                </a:solidFill>
              </a:rPr>
              <a:t>discrete probability distribution</a:t>
            </a:r>
            <a:r>
              <a:rPr lang="en-GB"/>
              <a:t> that enables the </a:t>
            </a:r>
            <a:r>
              <a:rPr lang="en-GB">
                <a:solidFill>
                  <a:srgbClr val="7030A0"/>
                </a:solidFill>
              </a:rPr>
              <a:t>probability of ‘r’ events to occur during a specified interval</a:t>
            </a:r>
            <a:r>
              <a:rPr lang="en-GB"/>
              <a:t> (time, distance, area, and volume) if the </a:t>
            </a:r>
            <a:r>
              <a:rPr lang="en-GB">
                <a:solidFill>
                  <a:srgbClr val="7030A0"/>
                </a:solidFill>
              </a:rPr>
              <a:t>average occurrence is known</a:t>
            </a:r>
            <a:r>
              <a:rPr lang="en-GB"/>
              <a:t> and the </a:t>
            </a:r>
            <a:r>
              <a:rPr lang="en-GB">
                <a:solidFill>
                  <a:srgbClr val="7030A0"/>
                </a:solidFill>
              </a:rPr>
              <a:t>events are independent of the specified interval</a:t>
            </a:r>
            <a:r>
              <a:rPr lang="en-GB"/>
              <a:t> since the last event occurred.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500063" y="285750"/>
            <a:ext cx="6929437" cy="714375"/>
          </a:xfrm>
        </p:spPr>
        <p:txBody>
          <a:bodyPr/>
          <a:lstStyle/>
          <a:p>
            <a:r>
              <a:rPr lang="en-GB">
                <a:latin typeface="Arial" charset="0"/>
                <a:cs typeface="Arial" charset="0"/>
              </a:rPr>
              <a:t>Poisson Probability Formula</a:t>
            </a:r>
          </a:p>
        </p:txBody>
      </p:sp>
      <p:sp>
        <p:nvSpPr>
          <p:cNvPr id="3" name="Slide Number Placeholder 2"/>
          <p:cNvSpPr>
            <a:spLocks noGrp="1"/>
          </p:cNvSpPr>
          <p:nvPr>
            <p:ph type="sldNum" sz="quarter" idx="10"/>
          </p:nvPr>
        </p:nvSpPr>
        <p:spPr/>
        <p:txBody>
          <a:bodyPr/>
          <a:lstStyle/>
          <a:p>
            <a:pPr>
              <a:defRPr/>
            </a:pPr>
            <a:fld id="{C6813903-29CD-4C8C-8824-19D427D651B4}" type="slidenum">
              <a:rPr lang="en-GB" smtClean="0"/>
              <a:pPr>
                <a:defRPr/>
              </a:pPr>
              <a:t>44</a:t>
            </a:fld>
            <a:endParaRPr lang="en-GB" dirty="0"/>
          </a:p>
        </p:txBody>
      </p:sp>
      <p:sp>
        <p:nvSpPr>
          <p:cNvPr id="614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6150" name="TextBox 4"/>
          <p:cNvSpPr txBox="1">
            <a:spLocks noChangeArrowheads="1"/>
          </p:cNvSpPr>
          <p:nvPr/>
        </p:nvSpPr>
        <p:spPr bwMode="auto">
          <a:xfrm>
            <a:off x="530935" y="1446897"/>
            <a:ext cx="378447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Equation (3.25) enables Poisson probability problems to be solved.</a:t>
            </a:r>
          </a:p>
        </p:txBody>
      </p:sp>
      <p:graphicFrame>
        <p:nvGraphicFramePr>
          <p:cNvPr id="6146" name="Object 2"/>
          <p:cNvGraphicFramePr>
            <a:graphicFrameLocks noChangeAspect="1"/>
          </p:cNvGraphicFramePr>
          <p:nvPr>
            <p:extLst>
              <p:ext uri="{D42A27DB-BD31-4B8C-83A1-F6EECF244321}">
                <p14:modId xmlns:p14="http://schemas.microsoft.com/office/powerpoint/2010/main" val="2233463221"/>
              </p:ext>
            </p:extLst>
          </p:nvPr>
        </p:nvGraphicFramePr>
        <p:xfrm>
          <a:off x="4932040" y="1345954"/>
          <a:ext cx="2119993" cy="847997"/>
        </p:xfrm>
        <a:graphic>
          <a:graphicData uri="http://schemas.openxmlformats.org/presentationml/2006/ole">
            <mc:AlternateContent xmlns:mc="http://schemas.openxmlformats.org/markup-compatibility/2006">
              <mc:Choice xmlns:v="urn:schemas-microsoft-com:vml" Requires="v">
                <p:oleObj spid="_x0000_s6192" name="Equation" r:id="rId3" imgW="952200" imgH="380880" progId="Equation.3">
                  <p:embed/>
                </p:oleObj>
              </mc:Choice>
              <mc:Fallback>
                <p:oleObj name="Equation" r:id="rId3" imgW="952200" imgH="3808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1345954"/>
                        <a:ext cx="2119993" cy="847997"/>
                      </a:xfrm>
                      <a:prstGeom prst="rect">
                        <a:avLst/>
                      </a:prstGeom>
                      <a:solidFill>
                        <a:schemeClr val="accent6">
                          <a:lumMod val="60000"/>
                          <a:lumOff val="40000"/>
                        </a:schemeClr>
                      </a:solidFill>
                      <a:ln>
                        <a:noFill/>
                      </a:ln>
                      <a:effectLst/>
                    </p:spPr>
                  </p:pic>
                </p:oleObj>
              </mc:Fallback>
            </mc:AlternateContent>
          </a:graphicData>
        </a:graphic>
      </p:graphicFrame>
      <p:sp>
        <p:nvSpPr>
          <p:cNvPr id="8" name="Rectangle 7"/>
          <p:cNvSpPr/>
          <p:nvPr/>
        </p:nvSpPr>
        <p:spPr>
          <a:xfrm>
            <a:off x="571500" y="2611492"/>
            <a:ext cx="8286750" cy="3140075"/>
          </a:xfrm>
          <a:prstGeom prst="rect">
            <a:avLst/>
          </a:prstGeom>
        </p:spPr>
        <p:txBody>
          <a:bodyPr>
            <a:spAutoFit/>
          </a:bodyPr>
          <a:lstStyle/>
          <a:p>
            <a:pPr>
              <a:defRPr/>
            </a:pPr>
            <a:r>
              <a:rPr lang="en-GB" dirty="0"/>
              <a:t>Where:</a:t>
            </a:r>
          </a:p>
          <a:p>
            <a:pPr>
              <a:defRPr/>
            </a:pPr>
            <a:endParaRPr lang="en-GB" dirty="0"/>
          </a:p>
          <a:p>
            <a:pPr marL="354013" indent="-354013">
              <a:buFont typeface="Arial" pitchFamily="34" charset="0"/>
              <a:buChar char="•"/>
              <a:defRPr/>
            </a:pPr>
            <a:r>
              <a:rPr lang="en-GB" dirty="0"/>
              <a:t>P(X = r) is the probability of event ‘r’ occurring</a:t>
            </a:r>
          </a:p>
          <a:p>
            <a:pPr marL="354013" indent="-354013">
              <a:buFont typeface="Arial" pitchFamily="34" charset="0"/>
              <a:buChar char="•"/>
              <a:defRPr/>
            </a:pPr>
            <a:r>
              <a:rPr lang="en-GB" dirty="0"/>
              <a:t>The symbol ‘r’ represents the number of occurrences of an event and can take the value 0 → ∞  (infinity).</a:t>
            </a:r>
          </a:p>
          <a:p>
            <a:pPr marL="354013" indent="-354013">
              <a:buFont typeface="Arial" pitchFamily="34" charset="0"/>
              <a:buChar char="•"/>
              <a:defRPr/>
            </a:pPr>
            <a:r>
              <a:rPr lang="en-GB" dirty="0"/>
              <a:t>r! is the factorial of ‘r’ calculated using the Excel function: FACT ().</a:t>
            </a:r>
          </a:p>
          <a:p>
            <a:pPr marL="354013" indent="-354013">
              <a:buFont typeface="Arial" pitchFamily="34" charset="0"/>
              <a:buChar char="•"/>
              <a:defRPr/>
            </a:pPr>
            <a:r>
              <a:rPr lang="el-GR" dirty="0"/>
              <a:t>λ</a:t>
            </a:r>
            <a:r>
              <a:rPr lang="en-GB" dirty="0"/>
              <a:t> is a positive real number that represents the expected number of occurrences for a given interval. For example, if we found that we had an average of 4 stitching errors in a 1 metre length of cloth, then for 2 metres of cloth we would expect the average number of errors to be </a:t>
            </a:r>
            <a:r>
              <a:rPr lang="el-GR" dirty="0"/>
              <a:t>λ</a:t>
            </a:r>
            <a:r>
              <a:rPr lang="en-GB" dirty="0"/>
              <a:t> = 4*2 = 8.</a:t>
            </a:r>
          </a:p>
          <a:p>
            <a:pPr marL="354013" indent="-354013">
              <a:buFont typeface="Arial" pitchFamily="34" charset="0"/>
              <a:buChar char="•"/>
              <a:defRPr/>
            </a:pPr>
            <a:r>
              <a:rPr lang="en-GB" dirty="0"/>
              <a:t>The symbol ‘e’ represents the base of the natural logarithm (e = 2.71828...).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ctrTitle"/>
          </p:nvPr>
        </p:nvSpPr>
        <p:spPr>
          <a:xfrm>
            <a:off x="500063" y="285750"/>
            <a:ext cx="6929437" cy="714375"/>
          </a:xfrm>
        </p:spPr>
        <p:txBody>
          <a:bodyPr/>
          <a:lstStyle/>
          <a:p>
            <a:r>
              <a:rPr lang="en-GB" dirty="0">
                <a:latin typeface="Arial" charset="0"/>
                <a:cs typeface="Arial" charset="0"/>
              </a:rPr>
              <a:t>Example 3.15</a:t>
            </a:r>
          </a:p>
        </p:txBody>
      </p:sp>
      <p:sp>
        <p:nvSpPr>
          <p:cNvPr id="3" name="Slide Number Placeholder 2"/>
          <p:cNvSpPr>
            <a:spLocks noGrp="1"/>
          </p:cNvSpPr>
          <p:nvPr>
            <p:ph type="sldNum" sz="quarter" idx="10"/>
          </p:nvPr>
        </p:nvSpPr>
        <p:spPr/>
        <p:txBody>
          <a:bodyPr/>
          <a:lstStyle/>
          <a:p>
            <a:pPr>
              <a:defRPr/>
            </a:pPr>
            <a:fld id="{C70325A1-8D59-4623-B0F0-E51BD80AFE4B}" type="slidenum">
              <a:rPr lang="en-GB" smtClean="0"/>
              <a:pPr>
                <a:defRPr/>
              </a:pPr>
              <a:t>45</a:t>
            </a:fld>
            <a:endParaRPr lang="en-GB" dirty="0"/>
          </a:p>
        </p:txBody>
      </p:sp>
      <p:sp>
        <p:nvSpPr>
          <p:cNvPr id="3072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0726" name="Rectangle 5"/>
          <p:cNvSpPr>
            <a:spLocks noChangeArrowheads="1"/>
          </p:cNvSpPr>
          <p:nvPr/>
        </p:nvSpPr>
        <p:spPr bwMode="auto">
          <a:xfrm>
            <a:off x="438371" y="1268760"/>
            <a:ext cx="8382101"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The following data, derived from the past 100 years, concerns the number of times a river floods in a wet season. </a:t>
            </a:r>
          </a:p>
          <a:p>
            <a:endParaRPr lang="en-GB" dirty="0"/>
          </a:p>
          <a:p>
            <a:r>
              <a:rPr lang="en-GB" dirty="0"/>
              <a:t>Check if the distribution may be modelled using the Poisson distribution and determine the expected frequencies for a 100 year period.</a:t>
            </a:r>
          </a:p>
        </p:txBody>
      </p:sp>
      <p:graphicFrame>
        <p:nvGraphicFramePr>
          <p:cNvPr id="7" name="Table 6"/>
          <p:cNvGraphicFramePr>
            <a:graphicFrameLocks noGrp="1"/>
          </p:cNvGraphicFramePr>
          <p:nvPr>
            <p:extLst>
              <p:ext uri="{D42A27DB-BD31-4B8C-83A1-F6EECF244321}">
                <p14:modId xmlns:p14="http://schemas.microsoft.com/office/powerpoint/2010/main" val="1523319459"/>
              </p:ext>
            </p:extLst>
          </p:nvPr>
        </p:nvGraphicFramePr>
        <p:xfrm>
          <a:off x="2769783" y="3454957"/>
          <a:ext cx="3500437" cy="2194560"/>
        </p:xfrm>
        <a:graphic>
          <a:graphicData uri="http://schemas.openxmlformats.org/drawingml/2006/table">
            <a:tbl>
              <a:tblPr/>
              <a:tblGrid>
                <a:gridCol w="1501064">
                  <a:extLst>
                    <a:ext uri="{9D8B030D-6E8A-4147-A177-3AD203B41FA5}">
                      <a16:colId xmlns:a16="http://schemas.microsoft.com/office/drawing/2014/main" val="20000"/>
                    </a:ext>
                  </a:extLst>
                </a:gridCol>
                <a:gridCol w="1999373">
                  <a:extLst>
                    <a:ext uri="{9D8B030D-6E8A-4147-A177-3AD203B41FA5}">
                      <a16:colId xmlns:a16="http://schemas.microsoft.com/office/drawing/2014/main" val="20001"/>
                    </a:ext>
                  </a:extLst>
                </a:gridCol>
              </a:tblGrid>
              <a:tr h="487539">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Number  of Floods (X)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Number  of Years with 'X' Floods (f)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243769">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3769">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3769">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43769">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3769">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43769">
                <a:tc>
                  <a:txBody>
                    <a:bodyPr/>
                    <a:lstStyle/>
                    <a:p>
                      <a:pPr marL="0" marR="0" algn="ctr" hangingPunct="0">
                        <a:spcBef>
                          <a:spcPts val="0"/>
                        </a:spcBef>
                        <a:spcAft>
                          <a:spcPts val="0"/>
                        </a:spcAft>
                      </a:pPr>
                      <a:r>
                        <a:rPr lang="en-GB" sz="1600">
                          <a:latin typeface="Arial" pitchFamily="34" charset="0"/>
                          <a:ea typeface="Times New Roman"/>
                          <a:cs typeface="Arial" pitchFamily="34"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43769">
                <a:tc>
                  <a:txBody>
                    <a:bodyPr/>
                    <a:lstStyle/>
                    <a:p>
                      <a:pPr marL="0" marR="0" algn="r" hangingPunct="0">
                        <a:spcBef>
                          <a:spcPts val="0"/>
                        </a:spcBef>
                        <a:spcAft>
                          <a:spcPts val="0"/>
                        </a:spcAft>
                      </a:pPr>
                      <a:r>
                        <a:rPr lang="en-GB" sz="1600" dirty="0">
                          <a:latin typeface="Arial" pitchFamily="34" charset="0"/>
                          <a:ea typeface="Times New Roman"/>
                          <a:cs typeface="Arial" pitchFamily="34" charset="0"/>
                        </a:rPr>
                        <a:t>Total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Arial" pitchFamily="34" charset="0"/>
                          <a:ea typeface="Times New Roman"/>
                          <a:cs typeface="Arial" pitchFamily="34"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a:t>
            </a:r>
          </a:p>
        </p:txBody>
      </p:sp>
      <p:sp>
        <p:nvSpPr>
          <p:cNvPr id="3" name="Slide Number Placeholder 2"/>
          <p:cNvSpPr>
            <a:spLocks noGrp="1"/>
          </p:cNvSpPr>
          <p:nvPr>
            <p:ph type="sldNum" sz="quarter" idx="10"/>
          </p:nvPr>
        </p:nvSpPr>
        <p:spPr/>
        <p:txBody>
          <a:bodyPr/>
          <a:lstStyle/>
          <a:p>
            <a:pPr>
              <a:defRPr/>
            </a:pPr>
            <a:fld id="{FCE5CEDA-14BD-4C2D-B3E5-CD11B5018FE7}" type="slidenum">
              <a:rPr lang="en-GB" smtClean="0"/>
              <a:pPr>
                <a:defRPr/>
              </a:pPr>
              <a:t>46</a:t>
            </a:fld>
            <a:endParaRPr lang="en-GB" dirty="0"/>
          </a:p>
        </p:txBody>
      </p:sp>
      <p:sp>
        <p:nvSpPr>
          <p:cNvPr id="3174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1750" name="TextBox 6"/>
          <p:cNvSpPr txBox="1">
            <a:spLocks noChangeArrowheads="1"/>
          </p:cNvSpPr>
          <p:nvPr/>
        </p:nvSpPr>
        <p:spPr bwMode="auto">
          <a:xfrm>
            <a:off x="500063" y="1285875"/>
            <a:ext cx="7045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FF0000"/>
                </a:solidFill>
              </a:rPr>
              <a:t>Step 1 Calculate mean value </a:t>
            </a:r>
            <a:r>
              <a:rPr lang="el-GR">
                <a:solidFill>
                  <a:srgbClr val="FF0000"/>
                </a:solidFill>
              </a:rPr>
              <a:t>λ</a:t>
            </a:r>
            <a:r>
              <a:rPr lang="en-GB">
                <a:solidFill>
                  <a:srgbClr val="FF0000"/>
                </a:solidFill>
              </a:rPr>
              <a:t> from the frequency distribution table</a:t>
            </a:r>
          </a:p>
        </p:txBody>
      </p:sp>
      <p:sp>
        <p:nvSpPr>
          <p:cNvPr id="31751" name="TextBox 7"/>
          <p:cNvSpPr txBox="1">
            <a:spLocks noChangeArrowheads="1"/>
          </p:cNvSpPr>
          <p:nvPr/>
        </p:nvSpPr>
        <p:spPr bwMode="auto">
          <a:xfrm>
            <a:off x="7643813" y="2428875"/>
            <a:ext cx="10001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From Excel</a:t>
            </a:r>
          </a:p>
          <a:p>
            <a:pPr eaLnBrk="1" hangingPunct="1"/>
            <a:endParaRPr lang="en-GB"/>
          </a:p>
          <a:p>
            <a:pPr eaLnBrk="1" hangingPunct="1"/>
            <a:r>
              <a:rPr lang="el-GR">
                <a:solidFill>
                  <a:srgbClr val="FF0000"/>
                </a:solidFill>
              </a:rPr>
              <a:t>λ</a:t>
            </a:r>
            <a:r>
              <a:rPr lang="en-GB">
                <a:solidFill>
                  <a:srgbClr val="FF0000"/>
                </a:solidFill>
              </a:rPr>
              <a:t> = 1.4</a:t>
            </a:r>
            <a:endParaRPr lang="en-GB"/>
          </a:p>
        </p:txBody>
      </p:sp>
      <p:sp>
        <p:nvSpPr>
          <p:cNvPr id="31752" name="TextBox 8"/>
          <p:cNvSpPr txBox="1">
            <a:spLocks noChangeArrowheads="1"/>
          </p:cNvSpPr>
          <p:nvPr/>
        </p:nvSpPr>
        <p:spPr bwMode="auto">
          <a:xfrm>
            <a:off x="500063" y="4714875"/>
            <a:ext cx="8358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Note. For a Poisson distribution the following relationship holds: </a:t>
            </a:r>
            <a:r>
              <a:rPr lang="en-GB">
                <a:solidFill>
                  <a:srgbClr val="FF0000"/>
                </a:solidFill>
              </a:rPr>
              <a:t>mean = variance</a:t>
            </a:r>
            <a:r>
              <a:rPr lang="en-GB"/>
              <a:t>. From Excel, </a:t>
            </a:r>
            <a:r>
              <a:rPr lang="en-GB">
                <a:solidFill>
                  <a:srgbClr val="FF0000"/>
                </a:solidFill>
              </a:rPr>
              <a:t>mean = 1.4 and variance = 1.32</a:t>
            </a:r>
            <a:r>
              <a:rPr lang="en-GB"/>
              <a:t>. Given that the two values are approximately equal then we would expect that the observed sample data will be well approximated by the predicted Poisson probability values.</a:t>
            </a:r>
          </a:p>
        </p:txBody>
      </p:sp>
      <p:pic>
        <p:nvPicPr>
          <p:cNvPr id="9" name="Picture 8">
            <a:extLst>
              <a:ext uri="{FF2B5EF4-FFF2-40B4-BE49-F238E27FC236}">
                <a16:creationId xmlns:a16="http://schemas.microsoft.com/office/drawing/2014/main" id="{76D2A59A-95E1-4F11-B3BE-3AC1A8B9A0BE}"/>
              </a:ext>
            </a:extLst>
          </p:cNvPr>
          <p:cNvPicPr/>
          <p:nvPr/>
        </p:nvPicPr>
        <p:blipFill>
          <a:blip r:embed="rId2"/>
          <a:stretch>
            <a:fillRect/>
          </a:stretch>
        </p:blipFill>
        <p:spPr>
          <a:xfrm>
            <a:off x="1331640" y="1717040"/>
            <a:ext cx="5832648" cy="2840672"/>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 continued</a:t>
            </a:r>
          </a:p>
        </p:txBody>
      </p:sp>
      <p:sp>
        <p:nvSpPr>
          <p:cNvPr id="3" name="Slide Number Placeholder 2"/>
          <p:cNvSpPr>
            <a:spLocks noGrp="1"/>
          </p:cNvSpPr>
          <p:nvPr>
            <p:ph type="sldNum" sz="quarter" idx="10"/>
          </p:nvPr>
        </p:nvSpPr>
        <p:spPr/>
        <p:txBody>
          <a:bodyPr/>
          <a:lstStyle/>
          <a:p>
            <a:pPr>
              <a:defRPr/>
            </a:pPr>
            <a:fld id="{5E5BC846-BE00-4A96-8B8C-4C0A5B8E2C18}" type="slidenum">
              <a:rPr lang="en-GB" smtClean="0"/>
              <a:pPr>
                <a:defRPr/>
              </a:pPr>
              <a:t>47</a:t>
            </a:fld>
            <a:endParaRPr lang="en-GB" dirty="0"/>
          </a:p>
        </p:txBody>
      </p:sp>
      <p:sp>
        <p:nvSpPr>
          <p:cNvPr id="3277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2774" name="TextBox 5"/>
          <p:cNvSpPr txBox="1">
            <a:spLocks noChangeArrowheads="1"/>
          </p:cNvSpPr>
          <p:nvPr/>
        </p:nvSpPr>
        <p:spPr bwMode="auto">
          <a:xfrm>
            <a:off x="571500" y="1285875"/>
            <a:ext cx="6281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FF0000"/>
                </a:solidFill>
              </a:rPr>
              <a:t>Step 2 Use </a:t>
            </a:r>
            <a:r>
              <a:rPr lang="el-GR">
                <a:solidFill>
                  <a:srgbClr val="FF0000"/>
                </a:solidFill>
              </a:rPr>
              <a:t>λ</a:t>
            </a:r>
            <a:r>
              <a:rPr lang="en-GB">
                <a:solidFill>
                  <a:srgbClr val="FF0000"/>
                </a:solidFill>
              </a:rPr>
              <a:t> to calculate P(X=r) and Expected Frequencies</a:t>
            </a:r>
          </a:p>
        </p:txBody>
      </p:sp>
      <p:sp>
        <p:nvSpPr>
          <p:cNvPr id="32775" name="TextBox 6"/>
          <p:cNvSpPr txBox="1">
            <a:spLocks noChangeArrowheads="1"/>
          </p:cNvSpPr>
          <p:nvPr/>
        </p:nvSpPr>
        <p:spPr bwMode="auto">
          <a:xfrm>
            <a:off x="683568" y="4704145"/>
            <a:ext cx="8102674"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Excel can be used to calculate the Poisson probability values by using the Excel function </a:t>
            </a:r>
            <a:r>
              <a:rPr lang="en-GB" dirty="0">
                <a:solidFill>
                  <a:srgbClr val="00B050"/>
                </a:solidFill>
              </a:rPr>
              <a:t>POISSON.DIST()</a:t>
            </a:r>
            <a:r>
              <a:rPr lang="en-GB" dirty="0"/>
              <a:t>. In Chapter 7 we shall describe the Chi squared goodness-of-fit test to see if the Poisson model is a significant fit to the sample data.</a:t>
            </a:r>
          </a:p>
        </p:txBody>
      </p:sp>
      <p:pic>
        <p:nvPicPr>
          <p:cNvPr id="8" name="Picture 7">
            <a:extLst>
              <a:ext uri="{FF2B5EF4-FFF2-40B4-BE49-F238E27FC236}">
                <a16:creationId xmlns:a16="http://schemas.microsoft.com/office/drawing/2014/main" id="{7ABCB635-EDB8-4C18-AC76-020B88B48BFE}"/>
              </a:ext>
            </a:extLst>
          </p:cNvPr>
          <p:cNvPicPr/>
          <p:nvPr/>
        </p:nvPicPr>
        <p:blipFill>
          <a:blip r:embed="rId2"/>
          <a:stretch>
            <a:fillRect/>
          </a:stretch>
        </p:blipFill>
        <p:spPr>
          <a:xfrm>
            <a:off x="1384263" y="1681671"/>
            <a:ext cx="6375473" cy="3053332"/>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B936E-1C6E-47AC-8358-834F9A56846A}"/>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8D4D13A0-A58D-4AA4-8F7A-6A24304E6BAF}"/>
              </a:ext>
            </a:extLst>
          </p:cNvPr>
          <p:cNvSpPr>
            <a:spLocks noGrp="1"/>
          </p:cNvSpPr>
          <p:nvPr>
            <p:ph type="sldNum" sz="quarter" idx="10"/>
          </p:nvPr>
        </p:nvSpPr>
        <p:spPr/>
        <p:txBody>
          <a:bodyPr/>
          <a:lstStyle/>
          <a:p>
            <a:pPr>
              <a:defRPr/>
            </a:pPr>
            <a:fld id="{4F419DB5-B840-459A-B3F5-F90445991729}" type="slidenum">
              <a:rPr lang="en-GB" smtClean="0"/>
              <a:pPr>
                <a:defRPr/>
              </a:pPr>
              <a:t>48</a:t>
            </a:fld>
            <a:endParaRPr lang="en-GB" dirty="0"/>
          </a:p>
        </p:txBody>
      </p:sp>
      <p:sp>
        <p:nvSpPr>
          <p:cNvPr id="4" name="Footer Placeholder 3">
            <a:extLst>
              <a:ext uri="{FF2B5EF4-FFF2-40B4-BE49-F238E27FC236}">
                <a16:creationId xmlns:a16="http://schemas.microsoft.com/office/drawing/2014/main" id="{8E9BDC6D-B689-4EA7-B832-88F22745A03A}"/>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51E1B37-AB50-496E-A0DA-B3E3C87322F8}"/>
              </a:ext>
            </a:extLst>
          </p:cNvPr>
          <p:cNvSpPr/>
          <p:nvPr/>
        </p:nvSpPr>
        <p:spPr>
          <a:xfrm>
            <a:off x="527890" y="1268760"/>
            <a:ext cx="8364590"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Calculate the probability values P(X = x given Poisson and n = 5, mean = 1.4)</a:t>
            </a:r>
            <a:endParaRPr lang="en-GB" dirty="0"/>
          </a:p>
        </p:txBody>
      </p:sp>
      <p:sp>
        <p:nvSpPr>
          <p:cNvPr id="6" name="Rectangle 5">
            <a:extLst>
              <a:ext uri="{FF2B5EF4-FFF2-40B4-BE49-F238E27FC236}">
                <a16:creationId xmlns:a16="http://schemas.microsoft.com/office/drawing/2014/main" id="{A7BB0E20-5A63-4BE7-BAB8-027DF21D4458}"/>
              </a:ext>
            </a:extLst>
          </p:cNvPr>
          <p:cNvSpPr/>
          <p:nvPr/>
        </p:nvSpPr>
        <p:spPr>
          <a:xfrm>
            <a:off x="527890" y="2151153"/>
            <a:ext cx="4226201" cy="92333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p>
          <a:p>
            <a:pPr marR="0" algn="just"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arget Variable: e3p19b</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PDF.POISSON(0, 1.4)</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0AD044B-2E7C-450D-841B-0C11617D371D}"/>
              </a:ext>
            </a:extLst>
          </p:cNvPr>
          <p:cNvSpPr/>
          <p:nvPr/>
        </p:nvSpPr>
        <p:spPr>
          <a:xfrm>
            <a:off x="527890" y="1709956"/>
            <a:ext cx="902811"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P(X = 0)</a:t>
            </a:r>
            <a:endParaRPr lang="en-GB" dirty="0"/>
          </a:p>
        </p:txBody>
      </p:sp>
      <p:sp>
        <p:nvSpPr>
          <p:cNvPr id="8" name="Rectangle 7">
            <a:extLst>
              <a:ext uri="{FF2B5EF4-FFF2-40B4-BE49-F238E27FC236}">
                <a16:creationId xmlns:a16="http://schemas.microsoft.com/office/drawing/2014/main" id="{D35E3047-4252-4855-8E50-8D737E7A4546}"/>
              </a:ext>
            </a:extLst>
          </p:cNvPr>
          <p:cNvSpPr/>
          <p:nvPr/>
        </p:nvSpPr>
        <p:spPr>
          <a:xfrm>
            <a:off x="535133" y="3082867"/>
            <a:ext cx="1766830"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P(X = 0) = 0.2466</a:t>
            </a:r>
            <a:endParaRPr lang="en-GB" dirty="0"/>
          </a:p>
        </p:txBody>
      </p:sp>
      <p:sp>
        <p:nvSpPr>
          <p:cNvPr id="9" name="Rectangle 8">
            <a:extLst>
              <a:ext uri="{FF2B5EF4-FFF2-40B4-BE49-F238E27FC236}">
                <a16:creationId xmlns:a16="http://schemas.microsoft.com/office/drawing/2014/main" id="{7C0AA315-72D7-4D41-9E89-68FD61510D97}"/>
              </a:ext>
            </a:extLst>
          </p:cNvPr>
          <p:cNvSpPr/>
          <p:nvPr/>
        </p:nvSpPr>
        <p:spPr>
          <a:xfrm>
            <a:off x="535133" y="3521740"/>
            <a:ext cx="2586157"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Repeat for X = 1, 2, 3, 4, 5</a:t>
            </a:r>
            <a:endParaRPr lang="en-GB" dirty="0"/>
          </a:p>
        </p:txBody>
      </p:sp>
      <p:sp>
        <p:nvSpPr>
          <p:cNvPr id="10" name="Rectangle 9">
            <a:extLst>
              <a:ext uri="{FF2B5EF4-FFF2-40B4-BE49-F238E27FC236}">
                <a16:creationId xmlns:a16="http://schemas.microsoft.com/office/drawing/2014/main" id="{CFC3C4CF-612E-45E4-AC67-D69535BF4775}"/>
              </a:ext>
            </a:extLst>
          </p:cNvPr>
          <p:cNvSpPr/>
          <p:nvPr/>
        </p:nvSpPr>
        <p:spPr>
          <a:xfrm>
            <a:off x="1619672" y="4111912"/>
            <a:ext cx="6627950" cy="1477328"/>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PDF.POISSON(1, 1.4) = 0.3452</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PDF.POISSON(2, 1.4) = 0.2417</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PDF.POISSON(3, 1.4) = 0.1128</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PDF.POISSON(4, 1.4) = 0.0395</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Num</a:t>
            </a:r>
            <a:r>
              <a:rPr lang="en-GB" u="sng" dirty="0">
                <a:latin typeface="Calibri" panose="020F0502020204030204" pitchFamily="34" charset="0"/>
                <a:ea typeface="Times New Roman" panose="02020603050405020304" pitchFamily="18" charset="0"/>
                <a:cs typeface="Times New Roman" panose="02020603050405020304" pitchFamily="18" charset="0"/>
              </a:rPr>
              <a:t>e</a:t>
            </a:r>
            <a:r>
              <a:rPr lang="en-GB" dirty="0">
                <a:latin typeface="Calibri" panose="020F0502020204030204" pitchFamily="34" charset="0"/>
                <a:ea typeface="Times New Roman" panose="02020603050405020304" pitchFamily="18" charset="0"/>
                <a:cs typeface="Times New Roman" panose="02020603050405020304" pitchFamily="18" charset="0"/>
              </a:rPr>
              <a:t>ric expression = PDF.POISSON(5, 1.4) = 0.0111</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59783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ctrTitle"/>
          </p:nvPr>
        </p:nvSpPr>
        <p:spPr>
          <a:xfrm>
            <a:off x="500063" y="285750"/>
            <a:ext cx="6929437" cy="714375"/>
          </a:xfrm>
        </p:spPr>
        <p:txBody>
          <a:bodyPr/>
          <a:lstStyle/>
          <a:p>
            <a:r>
              <a:rPr lang="en-GB">
                <a:latin typeface="Arial" charset="0"/>
                <a:cs typeface="Arial" charset="0"/>
              </a:rPr>
              <a:t>Approximations</a:t>
            </a:r>
          </a:p>
        </p:txBody>
      </p:sp>
      <p:sp>
        <p:nvSpPr>
          <p:cNvPr id="3" name="Slide Number Placeholder 2"/>
          <p:cNvSpPr>
            <a:spLocks noGrp="1"/>
          </p:cNvSpPr>
          <p:nvPr>
            <p:ph type="sldNum" sz="quarter" idx="10"/>
          </p:nvPr>
        </p:nvSpPr>
        <p:spPr/>
        <p:txBody>
          <a:bodyPr/>
          <a:lstStyle/>
          <a:p>
            <a:pPr>
              <a:defRPr/>
            </a:pPr>
            <a:fld id="{01B53664-A601-4E6B-9862-5422CA9BC73E}" type="slidenum">
              <a:rPr lang="en-GB" smtClean="0"/>
              <a:pPr>
                <a:defRPr/>
              </a:pPr>
              <a:t>49</a:t>
            </a:fld>
            <a:endParaRPr lang="en-GB" dirty="0"/>
          </a:p>
        </p:txBody>
      </p:sp>
      <p:sp>
        <p:nvSpPr>
          <p:cNvPr id="3379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3797" name="TextBox 5"/>
          <p:cNvSpPr txBox="1">
            <a:spLocks noChangeArrowheads="1"/>
          </p:cNvSpPr>
          <p:nvPr/>
        </p:nvSpPr>
        <p:spPr bwMode="auto">
          <a:xfrm>
            <a:off x="571500" y="1428750"/>
            <a:ext cx="8143875"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Calibri" pitchFamily="34" charset="0"/>
              <a:buAutoNum type="arabicPeriod"/>
            </a:pPr>
            <a:r>
              <a:rPr lang="en-GB" dirty="0"/>
              <a:t>Undertake a Poisson approximation to the binomial distribution – when the number of binomial trials are large (n &gt; 20) and ‘p’ is small (p &lt; 0.1) then the Poisson distribution will provide a good approximation (Poisson mean </a:t>
            </a:r>
            <a:r>
              <a:rPr lang="el-GR" dirty="0"/>
              <a:t>λ</a:t>
            </a:r>
            <a:r>
              <a:rPr lang="en-GB" dirty="0"/>
              <a:t> = binomial mean np).</a:t>
            </a:r>
          </a:p>
          <a:p>
            <a:pPr eaLnBrk="1" hangingPunct="1">
              <a:buFont typeface="Calibri" pitchFamily="34" charset="0"/>
              <a:buAutoNum type="arabicPeriod"/>
            </a:pPr>
            <a:endParaRPr lang="en-GB" dirty="0"/>
          </a:p>
          <a:p>
            <a:pPr eaLnBrk="1" hangingPunct="1">
              <a:buFont typeface="Calibri" pitchFamily="34" charset="0"/>
              <a:buAutoNum type="arabicPeriod"/>
            </a:pPr>
            <a:r>
              <a:rPr lang="en-GB" dirty="0"/>
              <a:t>Undertake a normal approximation to the binomial distribution – when the number of binomial trials are large and ‘p’ is close to 0.5 then the normal distribution will provide a good approximation (normal mean </a:t>
            </a:r>
            <a:r>
              <a:rPr lang="el-GR" dirty="0"/>
              <a:t>μ</a:t>
            </a:r>
            <a:r>
              <a:rPr lang="en-GB" dirty="0"/>
              <a:t> = binomial mean np, normal variance = binomial variance npq).</a:t>
            </a:r>
          </a:p>
          <a:p>
            <a:pPr eaLnBrk="1" hangingPunct="1">
              <a:buFont typeface="Calibri" pitchFamily="34" charset="0"/>
              <a:buAutoNum type="arabicPeriod"/>
            </a:pPr>
            <a:endParaRPr lang="en-GB" dirty="0"/>
          </a:p>
          <a:p>
            <a:pPr eaLnBrk="1" hangingPunct="1">
              <a:buFont typeface="Calibri" pitchFamily="34" charset="0"/>
              <a:buAutoNum type="arabicPeriod"/>
            </a:pPr>
            <a:r>
              <a:rPr lang="en-GB" dirty="0"/>
              <a:t>Undertake a normal approximation to the Poisson distribution - when the </a:t>
            </a:r>
            <a:r>
              <a:rPr lang="en-GB" dirty="0" err="1"/>
              <a:t>poisson</a:t>
            </a:r>
            <a:r>
              <a:rPr lang="en-GB" dirty="0"/>
              <a:t> distribution mean </a:t>
            </a:r>
            <a:r>
              <a:rPr lang="el-GR" dirty="0"/>
              <a:t>λ</a:t>
            </a:r>
            <a:r>
              <a:rPr lang="en-GB" dirty="0"/>
              <a:t> ≥ 5 will provide a good approximation (normal mean </a:t>
            </a:r>
            <a:r>
              <a:rPr lang="el-GR" dirty="0"/>
              <a:t>μ</a:t>
            </a:r>
            <a:r>
              <a:rPr lang="en-GB" dirty="0"/>
              <a:t> = Poisson mean </a:t>
            </a:r>
            <a:r>
              <a:rPr lang="el-GR" dirty="0"/>
              <a:t>λ</a:t>
            </a:r>
            <a:r>
              <a:rPr lang="en-GB"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500063" y="285750"/>
            <a:ext cx="6929437" cy="714375"/>
          </a:xfrm>
        </p:spPr>
        <p:txBody>
          <a:bodyPr/>
          <a:lstStyle/>
          <a:p>
            <a:r>
              <a:rPr lang="en-GB">
                <a:latin typeface="Arial" charset="0"/>
                <a:cs typeface="Arial" charset="0"/>
              </a:rPr>
              <a:t>The Probability Laws</a:t>
            </a:r>
          </a:p>
        </p:txBody>
      </p:sp>
      <p:sp>
        <p:nvSpPr>
          <p:cNvPr id="3" name="Slide Number Placeholder 2"/>
          <p:cNvSpPr>
            <a:spLocks noGrp="1"/>
          </p:cNvSpPr>
          <p:nvPr>
            <p:ph type="sldNum" sz="quarter" idx="10"/>
          </p:nvPr>
        </p:nvSpPr>
        <p:spPr/>
        <p:txBody>
          <a:bodyPr/>
          <a:lstStyle/>
          <a:p>
            <a:pPr>
              <a:defRPr/>
            </a:pPr>
            <a:fld id="{F43BEA36-1B63-456A-9772-6FDD3B18E777}" type="slidenum">
              <a:rPr lang="en-GB" smtClean="0"/>
              <a:pPr>
                <a:defRPr/>
              </a:pPr>
              <a:t>5</a:t>
            </a:fld>
            <a:endParaRPr lang="en-GB" dirty="0"/>
          </a:p>
        </p:txBody>
      </p:sp>
      <p:sp>
        <p:nvSpPr>
          <p:cNvPr id="1434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4341" name="Rectangle 4"/>
          <p:cNvSpPr>
            <a:spLocks noChangeArrowheads="1"/>
          </p:cNvSpPr>
          <p:nvPr/>
        </p:nvSpPr>
        <p:spPr bwMode="auto">
          <a:xfrm>
            <a:off x="571500" y="1285875"/>
            <a:ext cx="82867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In case we are measuring probabilities for multiple events, very often we would like to be able to calculate what is the probability that either one or the other event will happen, or the probability that both events will happen simultaneously.</a:t>
            </a:r>
          </a:p>
        </p:txBody>
      </p:sp>
      <p:sp>
        <p:nvSpPr>
          <p:cNvPr id="14342" name="TextBox 5"/>
          <p:cNvSpPr txBox="1">
            <a:spLocks noChangeArrowheads="1"/>
          </p:cNvSpPr>
          <p:nvPr/>
        </p:nvSpPr>
        <p:spPr bwMode="auto">
          <a:xfrm>
            <a:off x="928688" y="2286000"/>
            <a:ext cx="157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7030A0"/>
                </a:solidFill>
              </a:rPr>
              <a:t>Addition Law:</a:t>
            </a:r>
          </a:p>
        </p:txBody>
      </p:sp>
      <p:sp>
        <p:nvSpPr>
          <p:cNvPr id="14343" name="TextBox 6"/>
          <p:cNvSpPr txBox="1">
            <a:spLocks noChangeArrowheads="1"/>
          </p:cNvSpPr>
          <p:nvPr/>
        </p:nvSpPr>
        <p:spPr bwMode="auto">
          <a:xfrm>
            <a:off x="6500813" y="2357438"/>
            <a:ext cx="21431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7030A0"/>
                </a:solidFill>
              </a:rPr>
              <a:t>Mutually Exclusive Events:</a:t>
            </a:r>
          </a:p>
        </p:txBody>
      </p:sp>
      <p:sp>
        <p:nvSpPr>
          <p:cNvPr id="14344" name="TextBox 7"/>
          <p:cNvSpPr txBox="1">
            <a:spLocks noChangeArrowheads="1"/>
          </p:cNvSpPr>
          <p:nvPr/>
        </p:nvSpPr>
        <p:spPr bwMode="auto">
          <a:xfrm>
            <a:off x="928688" y="3643313"/>
            <a:ext cx="1643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7030A0"/>
                </a:solidFill>
              </a:rPr>
              <a:t>Independent Events:</a:t>
            </a:r>
          </a:p>
        </p:txBody>
      </p:sp>
      <p:sp>
        <p:nvSpPr>
          <p:cNvPr id="14345" name="Rectangle 8"/>
          <p:cNvSpPr>
            <a:spLocks noChangeArrowheads="1"/>
          </p:cNvSpPr>
          <p:nvPr/>
        </p:nvSpPr>
        <p:spPr bwMode="auto">
          <a:xfrm>
            <a:off x="928688" y="2714625"/>
            <a:ext cx="39417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t>P(A or B) = P(A) + P(B) – P(A and B)</a:t>
            </a:r>
          </a:p>
        </p:txBody>
      </p:sp>
      <p:sp>
        <p:nvSpPr>
          <p:cNvPr id="14346" name="Rectangle 9"/>
          <p:cNvSpPr>
            <a:spLocks noChangeArrowheads="1"/>
          </p:cNvSpPr>
          <p:nvPr/>
        </p:nvSpPr>
        <p:spPr bwMode="auto">
          <a:xfrm>
            <a:off x="6572250" y="3000375"/>
            <a:ext cx="1692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t>P(A and B) = 0</a:t>
            </a:r>
          </a:p>
        </p:txBody>
      </p:sp>
      <p:sp>
        <p:nvSpPr>
          <p:cNvPr id="14347" name="Rectangle 10"/>
          <p:cNvSpPr>
            <a:spLocks noChangeArrowheads="1"/>
          </p:cNvSpPr>
          <p:nvPr/>
        </p:nvSpPr>
        <p:spPr bwMode="auto">
          <a:xfrm>
            <a:off x="2857500" y="4143375"/>
            <a:ext cx="25003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implies P(A and B) ≠ 0</a:t>
            </a:r>
          </a:p>
        </p:txBody>
      </p:sp>
      <p:sp>
        <p:nvSpPr>
          <p:cNvPr id="14348" name="TextBox 11"/>
          <p:cNvSpPr txBox="1">
            <a:spLocks noChangeArrowheads="1"/>
          </p:cNvSpPr>
          <p:nvPr/>
        </p:nvSpPr>
        <p:spPr bwMode="auto">
          <a:xfrm>
            <a:off x="5286375" y="4643438"/>
            <a:ext cx="28575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7030A0"/>
                </a:solidFill>
              </a:rPr>
              <a:t>Multiplication Law for 2 Independent Events:</a:t>
            </a:r>
          </a:p>
        </p:txBody>
      </p:sp>
      <p:sp>
        <p:nvSpPr>
          <p:cNvPr id="14349" name="Rectangle 12"/>
          <p:cNvSpPr>
            <a:spLocks noChangeArrowheads="1"/>
          </p:cNvSpPr>
          <p:nvPr/>
        </p:nvSpPr>
        <p:spPr bwMode="auto">
          <a:xfrm>
            <a:off x="5286375" y="5429250"/>
            <a:ext cx="2730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t>P(A and B) = P(A) x P(B)</a:t>
            </a:r>
          </a:p>
        </p:txBody>
      </p:sp>
      <p:sp>
        <p:nvSpPr>
          <p:cNvPr id="14350" name="TextBox 13"/>
          <p:cNvSpPr txBox="1">
            <a:spLocks noChangeArrowheads="1"/>
          </p:cNvSpPr>
          <p:nvPr/>
        </p:nvSpPr>
        <p:spPr bwMode="auto">
          <a:xfrm>
            <a:off x="928688" y="4643438"/>
            <a:ext cx="21431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rgbClr val="7030A0"/>
                </a:solidFill>
              </a:rPr>
              <a:t>Multiplication Law for 2 Events:</a:t>
            </a:r>
          </a:p>
        </p:txBody>
      </p:sp>
      <p:sp>
        <p:nvSpPr>
          <p:cNvPr id="14351" name="Rectangle 14"/>
          <p:cNvSpPr>
            <a:spLocks noChangeArrowheads="1"/>
          </p:cNvSpPr>
          <p:nvPr/>
        </p:nvSpPr>
        <p:spPr bwMode="auto">
          <a:xfrm>
            <a:off x="928688" y="5357813"/>
            <a:ext cx="29479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t>P(A and B) = P(A/B) x P(B)</a:t>
            </a:r>
          </a:p>
        </p:txBody>
      </p:sp>
      <p:sp>
        <p:nvSpPr>
          <p:cNvPr id="14352" name="Rectangle 15"/>
          <p:cNvSpPr>
            <a:spLocks noChangeArrowheads="1"/>
          </p:cNvSpPr>
          <p:nvPr/>
        </p:nvSpPr>
        <p:spPr bwMode="auto">
          <a:xfrm>
            <a:off x="2571750" y="3786188"/>
            <a:ext cx="16398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t>P(A /B) = P(A)</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27C5F-9A56-4C18-AA07-FF30A918EE6F}"/>
              </a:ext>
            </a:extLst>
          </p:cNvPr>
          <p:cNvSpPr>
            <a:spLocks noGrp="1"/>
          </p:cNvSpPr>
          <p:nvPr>
            <p:ph type="ctrTitle"/>
          </p:nvPr>
        </p:nvSpPr>
        <p:spPr>
          <a:xfrm>
            <a:off x="500034" y="285728"/>
            <a:ext cx="8396862" cy="714380"/>
          </a:xfrm>
        </p:spPr>
        <p:txBody>
          <a:bodyPr/>
          <a:lstStyle/>
          <a:p>
            <a:r>
              <a:rPr lang="en-GB" dirty="0"/>
              <a:t>Frequently used probability distributions</a:t>
            </a:r>
          </a:p>
        </p:txBody>
      </p:sp>
      <p:sp>
        <p:nvSpPr>
          <p:cNvPr id="3" name="Slide Number Placeholder 2">
            <a:extLst>
              <a:ext uri="{FF2B5EF4-FFF2-40B4-BE49-F238E27FC236}">
                <a16:creationId xmlns:a16="http://schemas.microsoft.com/office/drawing/2014/main" id="{5CF773C9-5E69-47AA-880E-BB04F4A1CAEA}"/>
              </a:ext>
            </a:extLst>
          </p:cNvPr>
          <p:cNvSpPr>
            <a:spLocks noGrp="1"/>
          </p:cNvSpPr>
          <p:nvPr>
            <p:ph type="sldNum" sz="quarter" idx="10"/>
          </p:nvPr>
        </p:nvSpPr>
        <p:spPr/>
        <p:txBody>
          <a:bodyPr/>
          <a:lstStyle/>
          <a:p>
            <a:pPr>
              <a:defRPr/>
            </a:pPr>
            <a:fld id="{4F419DB5-B840-459A-B3F5-F90445991729}" type="slidenum">
              <a:rPr lang="en-GB" smtClean="0"/>
              <a:pPr>
                <a:defRPr/>
              </a:pPr>
              <a:t>50</a:t>
            </a:fld>
            <a:endParaRPr lang="en-GB" dirty="0"/>
          </a:p>
        </p:txBody>
      </p:sp>
      <p:sp>
        <p:nvSpPr>
          <p:cNvPr id="4" name="Footer Placeholder 3">
            <a:extLst>
              <a:ext uri="{FF2B5EF4-FFF2-40B4-BE49-F238E27FC236}">
                <a16:creationId xmlns:a16="http://schemas.microsoft.com/office/drawing/2014/main" id="{4ED8E3AA-DAA6-4055-BFDF-A8162A78F44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6DBE57F-9F01-4BBF-9E01-7C44D6EF41FB}"/>
              </a:ext>
            </a:extLst>
          </p:cNvPr>
          <p:cNvSpPr/>
          <p:nvPr/>
        </p:nvSpPr>
        <p:spPr>
          <a:xfrm>
            <a:off x="532826" y="1337693"/>
            <a:ext cx="8396862"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Table summarises most frequently used probability distributions according to whether the data variables are discrete or continuous and whether the distributions are symmetric or skewed.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3C5D8DF7-B14F-44AB-B226-BE3176FB76E2}"/>
              </a:ext>
            </a:extLst>
          </p:cNvPr>
          <p:cNvGraphicFramePr>
            <a:graphicFrameLocks noGrp="1"/>
          </p:cNvGraphicFramePr>
          <p:nvPr>
            <p:extLst>
              <p:ext uri="{D42A27DB-BD31-4B8C-83A1-F6EECF244321}">
                <p14:modId xmlns:p14="http://schemas.microsoft.com/office/powerpoint/2010/main" val="2546563388"/>
              </p:ext>
            </p:extLst>
          </p:nvPr>
        </p:nvGraphicFramePr>
        <p:xfrm>
          <a:off x="1115616" y="2598608"/>
          <a:ext cx="7128792" cy="2921698"/>
        </p:xfrm>
        <a:graphic>
          <a:graphicData uri="http://schemas.openxmlformats.org/drawingml/2006/table">
            <a:tbl>
              <a:tblPr firstRow="1" firstCol="1" bandRow="1">
                <a:tableStyleId>{5C22544A-7EE6-4342-B048-85BDC9FD1C3A}</a:tableStyleId>
              </a:tblPr>
              <a:tblGrid>
                <a:gridCol w="2068229">
                  <a:extLst>
                    <a:ext uri="{9D8B030D-6E8A-4147-A177-3AD203B41FA5}">
                      <a16:colId xmlns:a16="http://schemas.microsoft.com/office/drawing/2014/main" val="188214878"/>
                    </a:ext>
                  </a:extLst>
                </a:gridCol>
                <a:gridCol w="1129458">
                  <a:extLst>
                    <a:ext uri="{9D8B030D-6E8A-4147-A177-3AD203B41FA5}">
                      <a16:colId xmlns:a16="http://schemas.microsoft.com/office/drawing/2014/main" val="883166030"/>
                    </a:ext>
                  </a:extLst>
                </a:gridCol>
                <a:gridCol w="1400823">
                  <a:extLst>
                    <a:ext uri="{9D8B030D-6E8A-4147-A177-3AD203B41FA5}">
                      <a16:colId xmlns:a16="http://schemas.microsoft.com/office/drawing/2014/main" val="2193041819"/>
                    </a:ext>
                  </a:extLst>
                </a:gridCol>
                <a:gridCol w="1264733">
                  <a:extLst>
                    <a:ext uri="{9D8B030D-6E8A-4147-A177-3AD203B41FA5}">
                      <a16:colId xmlns:a16="http://schemas.microsoft.com/office/drawing/2014/main" val="2252554515"/>
                    </a:ext>
                  </a:extLst>
                </a:gridCol>
                <a:gridCol w="1265549">
                  <a:extLst>
                    <a:ext uri="{9D8B030D-6E8A-4147-A177-3AD203B41FA5}">
                      <a16:colId xmlns:a16="http://schemas.microsoft.com/office/drawing/2014/main" val="693792980"/>
                    </a:ext>
                  </a:extLst>
                </a:gridCol>
              </a:tblGrid>
              <a:tr h="479549">
                <a:tc>
                  <a:txBody>
                    <a:bodyPr/>
                    <a:lstStyle/>
                    <a:p>
                      <a:pPr marL="0" marR="0" algn="just" hangingPunct="0">
                        <a:lnSpc>
                          <a:spcPct val="107000"/>
                        </a:lnSpc>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4">
                  <a:txBody>
                    <a:bodyPr/>
                    <a:lstStyle/>
                    <a:p>
                      <a:pPr marL="0" marR="0" algn="ctr" hangingPunct="0">
                        <a:lnSpc>
                          <a:spcPct val="107000"/>
                        </a:lnSpc>
                        <a:spcBef>
                          <a:spcPts val="0"/>
                        </a:spcBef>
                        <a:spcAft>
                          <a:spcPts val="0"/>
                        </a:spcAft>
                      </a:pPr>
                      <a:r>
                        <a:rPr lang="en-GB" sz="1400">
                          <a:effectLst/>
                        </a:rPr>
                        <a:t>Variable type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61285918"/>
                  </a:ext>
                </a:extLst>
              </a:tr>
              <a:tr h="479549">
                <a:tc>
                  <a:txBody>
                    <a:bodyPr/>
                    <a:lstStyle/>
                    <a:p>
                      <a:pPr marL="0" marR="0" algn="just" hangingPunct="0">
                        <a:lnSpc>
                          <a:spcPct val="107000"/>
                        </a:lnSpc>
                        <a:spcBef>
                          <a:spcPts val="0"/>
                        </a:spcBef>
                        <a:spcAft>
                          <a:spcPts val="0"/>
                        </a:spcAft>
                      </a:pPr>
                      <a:r>
                        <a:rPr lang="en-GB" sz="1400">
                          <a:effectLst/>
                        </a:rPr>
                        <a:t>Measured characteristic</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marL="0" marR="0" algn="ctr" hangingPunct="0">
                        <a:lnSpc>
                          <a:spcPct val="107000"/>
                        </a:lnSpc>
                        <a:spcBef>
                          <a:spcPts val="0"/>
                        </a:spcBef>
                        <a:spcAft>
                          <a:spcPts val="0"/>
                        </a:spcAft>
                      </a:pPr>
                      <a:r>
                        <a:rPr lang="en-GB" sz="1400">
                          <a:effectLst/>
                        </a:rPr>
                        <a:t>Discrete distributions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gridSpan="2">
                  <a:txBody>
                    <a:bodyPr/>
                    <a:lstStyle/>
                    <a:p>
                      <a:pPr marL="0" marR="0" algn="ctr" hangingPunct="0">
                        <a:lnSpc>
                          <a:spcPct val="107000"/>
                        </a:lnSpc>
                        <a:spcBef>
                          <a:spcPts val="0"/>
                        </a:spcBef>
                        <a:spcAft>
                          <a:spcPts val="0"/>
                        </a:spcAft>
                      </a:pPr>
                      <a:r>
                        <a:rPr lang="en-GB" sz="1400">
                          <a:effectLst/>
                        </a:rPr>
                        <a:t>Continuous distributions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extLst>
                  <a:ext uri="{0D108BD9-81ED-4DB2-BD59-A6C34878D82A}">
                    <a16:rowId xmlns:a16="http://schemas.microsoft.com/office/drawing/2014/main" val="586792079"/>
                  </a:ext>
                </a:extLst>
              </a:tr>
              <a:tr h="479549">
                <a:tc>
                  <a:txBody>
                    <a:bodyPr/>
                    <a:lstStyle/>
                    <a:p>
                      <a:pPr marL="0" marR="0" algn="just" hangingPunct="0">
                        <a:lnSpc>
                          <a:spcPct val="107000"/>
                        </a:lnSpc>
                        <a:spcBef>
                          <a:spcPts val="0"/>
                        </a:spcBef>
                        <a:spcAft>
                          <a:spcPts val="0"/>
                        </a:spcAft>
                      </a:pPr>
                      <a:r>
                        <a:rPr lang="en-GB" sz="1400">
                          <a:effectLst/>
                        </a:rPr>
                        <a:t>Shape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Symmetric</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Skewed</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Symmetric</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dirty="0">
                          <a:effectLst/>
                        </a:rPr>
                        <a:t>Skewed</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99487265"/>
                  </a:ext>
                </a:extLst>
              </a:tr>
              <a:tr h="1483051">
                <a:tc>
                  <a:txBody>
                    <a:bodyPr/>
                    <a:lstStyle/>
                    <a:p>
                      <a:pPr marL="0" marR="0" algn="just" hangingPunct="0">
                        <a:lnSpc>
                          <a:spcPct val="107000"/>
                        </a:lnSpc>
                        <a:spcBef>
                          <a:spcPts val="0"/>
                        </a:spcBef>
                        <a:spcAft>
                          <a:spcPts val="0"/>
                        </a:spcAft>
                      </a:pPr>
                      <a:r>
                        <a:rPr lang="en-GB" sz="1400" dirty="0">
                          <a:effectLst/>
                        </a:rPr>
                        <a:t>Distributions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Uniform</a:t>
                      </a:r>
                    </a:p>
                    <a:p>
                      <a:pPr marL="0" marR="0" algn="ctr" hangingPunct="0">
                        <a:lnSpc>
                          <a:spcPct val="107000"/>
                        </a:lnSpc>
                        <a:spcBef>
                          <a:spcPts val="0"/>
                        </a:spcBef>
                        <a:spcAft>
                          <a:spcPts val="0"/>
                        </a:spcAft>
                      </a:pPr>
                      <a:r>
                        <a:rPr lang="en-GB" sz="1400">
                          <a:effectLst/>
                        </a:rPr>
                        <a:t>Binomial</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Poisson</a:t>
                      </a:r>
                    </a:p>
                    <a:p>
                      <a:pPr marL="0" marR="0" algn="ctr" hangingPunct="0">
                        <a:lnSpc>
                          <a:spcPct val="107000"/>
                        </a:lnSpc>
                        <a:spcBef>
                          <a:spcPts val="0"/>
                        </a:spcBef>
                        <a:spcAft>
                          <a:spcPts val="0"/>
                        </a:spcAft>
                      </a:pPr>
                      <a:r>
                        <a:rPr lang="en-GB" sz="1400">
                          <a:effectLst/>
                        </a:rPr>
                        <a:t>Hypergeometric</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Uniform</a:t>
                      </a:r>
                    </a:p>
                    <a:p>
                      <a:pPr marL="0" marR="0" algn="ctr" hangingPunct="0">
                        <a:lnSpc>
                          <a:spcPct val="107000"/>
                        </a:lnSpc>
                        <a:spcBef>
                          <a:spcPts val="0"/>
                        </a:spcBef>
                        <a:spcAft>
                          <a:spcPts val="0"/>
                        </a:spcAft>
                      </a:pPr>
                      <a:r>
                        <a:rPr lang="en-GB" sz="1400">
                          <a:effectLst/>
                        </a:rPr>
                        <a:t>Student’s t</a:t>
                      </a:r>
                    </a:p>
                    <a:p>
                      <a:pPr marL="0" marR="0" algn="ctr" hangingPunct="0">
                        <a:lnSpc>
                          <a:spcPct val="107000"/>
                        </a:lnSpc>
                        <a:spcBef>
                          <a:spcPts val="0"/>
                        </a:spcBef>
                        <a:spcAft>
                          <a:spcPts val="0"/>
                        </a:spcAft>
                      </a:pPr>
                      <a:r>
                        <a:rPr lang="en-GB" sz="1400">
                          <a:effectLst/>
                        </a:rPr>
                        <a:t>Normal</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dirty="0">
                          <a:effectLst/>
                        </a:rPr>
                        <a:t>F</a:t>
                      </a:r>
                    </a:p>
                    <a:p>
                      <a:pPr marL="0" marR="0" algn="ctr" hangingPunct="0">
                        <a:lnSpc>
                          <a:spcPct val="107000"/>
                        </a:lnSpc>
                        <a:spcBef>
                          <a:spcPts val="0"/>
                        </a:spcBef>
                        <a:spcAft>
                          <a:spcPts val="0"/>
                        </a:spcAft>
                      </a:pPr>
                      <a:r>
                        <a:rPr lang="en-GB" sz="1400" dirty="0">
                          <a:effectLst/>
                        </a:rPr>
                        <a:t>Exponential</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30050618"/>
                  </a:ext>
                </a:extLst>
              </a:tr>
            </a:tbl>
          </a:graphicData>
        </a:graphic>
      </p:graphicFrame>
    </p:spTree>
    <p:extLst>
      <p:ext uri="{BB962C8B-B14F-4D97-AF65-F5344CB8AC3E}">
        <p14:creationId xmlns:p14="http://schemas.microsoft.com/office/powerpoint/2010/main" val="2783006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EA6A1EBD-7279-4F18-8151-2639857EAF46}" type="slidenum">
              <a:rPr lang="en-GB" smtClean="0"/>
              <a:pPr>
                <a:defRPr/>
              </a:pPr>
              <a:t>51</a:t>
            </a:fld>
            <a:endParaRPr lang="en-GB" dirty="0"/>
          </a:p>
        </p:txBody>
      </p:sp>
      <p:sp>
        <p:nvSpPr>
          <p:cNvPr id="3482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p:cNvSpPr/>
          <p:nvPr/>
        </p:nvSpPr>
        <p:spPr>
          <a:xfrm>
            <a:off x="3143240" y="2357430"/>
            <a:ext cx="2786082" cy="1077218"/>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Introduction to Probability</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6" name="Rectangle 5"/>
          <p:cNvSpPr/>
          <p:nvPr/>
        </p:nvSpPr>
        <p:spPr>
          <a:xfrm>
            <a:off x="928662" y="4143380"/>
            <a:ext cx="3357586" cy="156966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Continuous probability distributions</a:t>
            </a:r>
            <a:endParaRPr lang="en-US" sz="3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7" name="Rectangle 6"/>
          <p:cNvSpPr/>
          <p:nvPr/>
        </p:nvSpPr>
        <p:spPr>
          <a:xfrm>
            <a:off x="5286380" y="4143380"/>
            <a:ext cx="3357586" cy="1569660"/>
          </a:xfrm>
          <a:prstGeom prst="rect">
            <a:avLst/>
          </a:prstGeom>
          <a:noFill/>
        </p:spPr>
        <p:txBody>
          <a:bodyPr>
            <a:spAutoFit/>
          </a:bodyPr>
          <a:lstStyle/>
          <a:p>
            <a:pPr algn="ctr">
              <a:defRPr/>
            </a:pP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Discrete probability distributions</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4824" name="TextBox 7"/>
          <p:cNvSpPr txBox="1">
            <a:spLocks noChangeArrowheads="1"/>
          </p:cNvSpPr>
          <p:nvPr/>
        </p:nvSpPr>
        <p:spPr bwMode="auto">
          <a:xfrm>
            <a:off x="642938" y="1285875"/>
            <a:ext cx="78581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In this presentation we explored the concept of probability with special emphasis on probability distributions: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00063" y="285750"/>
            <a:ext cx="6929437" cy="714375"/>
          </a:xfrm>
        </p:spPr>
        <p:txBody>
          <a:bodyPr/>
          <a:lstStyle/>
          <a:p>
            <a:r>
              <a:rPr lang="en-GB">
                <a:latin typeface="Arial" charset="0"/>
                <a:cs typeface="Arial" charset="0"/>
              </a:rPr>
              <a:t>Probability Tree Diagram</a:t>
            </a:r>
          </a:p>
        </p:txBody>
      </p:sp>
      <p:sp>
        <p:nvSpPr>
          <p:cNvPr id="3" name="Slide Number Placeholder 2"/>
          <p:cNvSpPr>
            <a:spLocks noGrp="1"/>
          </p:cNvSpPr>
          <p:nvPr>
            <p:ph type="sldNum" sz="quarter" idx="10"/>
          </p:nvPr>
        </p:nvSpPr>
        <p:spPr/>
        <p:txBody>
          <a:bodyPr/>
          <a:lstStyle/>
          <a:p>
            <a:pPr>
              <a:defRPr/>
            </a:pPr>
            <a:fld id="{97A96082-5782-42D1-AF41-215758C612A9}" type="slidenum">
              <a:rPr lang="en-GB" smtClean="0"/>
              <a:pPr>
                <a:defRPr/>
              </a:pPr>
              <a:t>6</a:t>
            </a:fld>
            <a:endParaRPr lang="en-GB" dirty="0"/>
          </a:p>
        </p:txBody>
      </p:sp>
      <p:sp>
        <p:nvSpPr>
          <p:cNvPr id="153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5365" name="Rectangle 4"/>
          <p:cNvSpPr>
            <a:spLocks noChangeArrowheads="1"/>
          </p:cNvSpPr>
          <p:nvPr/>
        </p:nvSpPr>
        <p:spPr bwMode="auto">
          <a:xfrm>
            <a:off x="428625" y="1214438"/>
            <a:ext cx="83581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Probability tree diagrams provide a visual aid to help you solve complicated probability problems.</a:t>
            </a:r>
          </a:p>
        </p:txBody>
      </p:sp>
      <p:sp>
        <p:nvSpPr>
          <p:cNvPr id="15366" name="Rectangle 5"/>
          <p:cNvSpPr>
            <a:spLocks noChangeArrowheads="1"/>
          </p:cNvSpPr>
          <p:nvPr/>
        </p:nvSpPr>
        <p:spPr bwMode="auto">
          <a:xfrm>
            <a:off x="500063" y="1928813"/>
            <a:ext cx="2714625"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cs typeface="Times New Roman" pitchFamily="18" charset="0"/>
              </a:rPr>
              <a:t>A bag contains 3 red and 4 white balls. If one ball is taken at random and then replaced and the another ball is taken calculate the following probabilities: (a) P(R, R), (b) P(just one Red), (c) P(2</a:t>
            </a:r>
            <a:r>
              <a:rPr lang="en-GB" baseline="30000" dirty="0">
                <a:cs typeface="Times New Roman" pitchFamily="18" charset="0"/>
              </a:rPr>
              <a:t>nd</a:t>
            </a:r>
            <a:r>
              <a:rPr lang="en-GB" dirty="0">
                <a:cs typeface="Times New Roman" pitchFamily="18" charset="0"/>
              </a:rPr>
              <a:t> Ball White)?</a:t>
            </a:r>
            <a:endParaRPr lang="en-GB" dirty="0"/>
          </a:p>
        </p:txBody>
      </p:sp>
      <p:sp>
        <p:nvSpPr>
          <p:cNvPr id="22529" name="Rectangle 1"/>
          <p:cNvSpPr>
            <a:spLocks noChangeArrowheads="1"/>
          </p:cNvSpPr>
          <p:nvPr/>
        </p:nvSpPr>
        <p:spPr bwMode="auto">
          <a:xfrm>
            <a:off x="3707904" y="1932474"/>
            <a:ext cx="4900315" cy="830997"/>
          </a:xfrm>
          <a:prstGeom prst="rect">
            <a:avLst/>
          </a:prstGeom>
          <a:solidFill>
            <a:schemeClr val="accent6">
              <a:lumMod val="60000"/>
              <a:lumOff val="40000"/>
            </a:schemeClr>
          </a:solidFill>
          <a:ln w="9525">
            <a:noFill/>
            <a:miter lim="800000"/>
            <a:headEnd/>
            <a:tailEnd/>
          </a:ln>
          <a:effectLst/>
        </p:spPr>
        <p:txBody>
          <a:bodyPr wrap="square" anchor="ctr">
            <a:spAutoFit/>
          </a:bodyPr>
          <a:lstStyle/>
          <a:p>
            <a:pPr eaLnBrk="0" hangingPunct="0">
              <a:defRPr/>
            </a:pPr>
            <a:r>
              <a:rPr lang="en-GB" sz="1600" dirty="0">
                <a:latin typeface="Arial" pitchFamily="34" charset="0"/>
                <a:ea typeface="Times New Roman" pitchFamily="18" charset="0"/>
                <a:cs typeface="Arial" pitchFamily="34" charset="0"/>
              </a:rPr>
              <a:t>Figure displays the experiment in a tree diagram. Each branch of the tree indicates the possible result of a draw and associated probabilities.</a:t>
            </a:r>
            <a:r>
              <a:rPr lang="en-GB" sz="1600" dirty="0">
                <a:latin typeface="Arial" pitchFamily="34" charset="0"/>
                <a:cs typeface="Arial" pitchFamily="34" charset="0"/>
              </a:rPr>
              <a:t> </a:t>
            </a:r>
          </a:p>
        </p:txBody>
      </p:sp>
      <p:pic>
        <p:nvPicPr>
          <p:cNvPr id="15368" name="Picture 7" descr="Figure 5p4.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3011487"/>
            <a:ext cx="2643188"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9" name="TextBox 8"/>
          <p:cNvSpPr txBox="1">
            <a:spLocks noChangeArrowheads="1"/>
          </p:cNvSpPr>
          <p:nvPr/>
        </p:nvSpPr>
        <p:spPr bwMode="auto">
          <a:xfrm>
            <a:off x="6500813" y="3143250"/>
            <a:ext cx="2286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We can now use this diagram to calculate the required probabilities, e.g.</a:t>
            </a:r>
          </a:p>
          <a:p>
            <a:pPr eaLnBrk="1" hangingPunct="1"/>
            <a:endParaRPr lang="en-GB"/>
          </a:p>
          <a:p>
            <a:pPr eaLnBrk="1" hangingPunct="1"/>
            <a:r>
              <a:rPr lang="en-GB">
                <a:solidFill>
                  <a:srgbClr val="7030A0"/>
                </a:solidFill>
              </a:rPr>
              <a:t>P(R, R)</a:t>
            </a:r>
            <a:r>
              <a:rPr lang="en-GB"/>
              <a:t> = P(R1) x P(R2) = 9/49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967AA-98B5-438B-BB89-AB926E08C126}"/>
              </a:ext>
            </a:extLst>
          </p:cNvPr>
          <p:cNvSpPr>
            <a:spLocks noGrp="1"/>
          </p:cNvSpPr>
          <p:nvPr>
            <p:ph type="ctrTitle"/>
          </p:nvPr>
        </p:nvSpPr>
        <p:spPr>
          <a:xfrm>
            <a:off x="500034" y="285728"/>
            <a:ext cx="8320438" cy="714380"/>
          </a:xfrm>
        </p:spPr>
        <p:txBody>
          <a:bodyPr/>
          <a:lstStyle/>
          <a:p>
            <a:r>
              <a:rPr lang="en-GB" dirty="0"/>
              <a:t>Discrete and continuous random variables</a:t>
            </a:r>
          </a:p>
        </p:txBody>
      </p:sp>
      <p:sp>
        <p:nvSpPr>
          <p:cNvPr id="3" name="Slide Number Placeholder 2">
            <a:extLst>
              <a:ext uri="{FF2B5EF4-FFF2-40B4-BE49-F238E27FC236}">
                <a16:creationId xmlns:a16="http://schemas.microsoft.com/office/drawing/2014/main" id="{94877055-3853-4B41-8389-C79AEE7B8A68}"/>
              </a:ext>
            </a:extLst>
          </p:cNvPr>
          <p:cNvSpPr>
            <a:spLocks noGrp="1"/>
          </p:cNvSpPr>
          <p:nvPr>
            <p:ph type="sldNum" sz="quarter" idx="10"/>
          </p:nvPr>
        </p:nvSpPr>
        <p:spPr/>
        <p:txBody>
          <a:bodyPr/>
          <a:lstStyle/>
          <a:p>
            <a:pPr>
              <a:defRPr/>
            </a:pPr>
            <a:fld id="{4F419DB5-B840-459A-B3F5-F90445991729}" type="slidenum">
              <a:rPr lang="en-GB" smtClean="0"/>
              <a:pPr>
                <a:defRPr/>
              </a:pPr>
              <a:t>7</a:t>
            </a:fld>
            <a:endParaRPr lang="en-GB" dirty="0"/>
          </a:p>
        </p:txBody>
      </p:sp>
      <p:sp>
        <p:nvSpPr>
          <p:cNvPr id="4" name="Footer Placeholder 3">
            <a:extLst>
              <a:ext uri="{FF2B5EF4-FFF2-40B4-BE49-F238E27FC236}">
                <a16:creationId xmlns:a16="http://schemas.microsoft.com/office/drawing/2014/main" id="{8A89E586-1864-4482-91CC-C5A3B2A74B75}"/>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F8C286F-9F22-44CE-BE58-66A5B7548B55}"/>
              </a:ext>
            </a:extLst>
          </p:cNvPr>
          <p:cNvSpPr/>
          <p:nvPr/>
        </p:nvSpPr>
        <p:spPr>
          <a:xfrm>
            <a:off x="492469" y="1340768"/>
            <a:ext cx="8320438" cy="4524315"/>
          </a:xfrm>
          <a:prstGeom prst="rect">
            <a:avLst/>
          </a:prstGeom>
        </p:spPr>
        <p:txBody>
          <a:bodyPr wrap="square">
            <a:spAutoFit/>
          </a:bodyPr>
          <a:lstStyle/>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A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random variable</a:t>
            </a:r>
            <a:r>
              <a:rPr lang="en-GB" sz="1600" dirty="0">
                <a:latin typeface="Calibri" panose="020F0502020204030204" pitchFamily="34" charset="0"/>
                <a:ea typeface="Times New Roman" panose="02020603050405020304" pitchFamily="18" charset="0"/>
                <a:cs typeface="Times New Roman" panose="02020603050405020304" pitchFamily="18" charset="0"/>
              </a:rPr>
              <a:t> is a variable that provides a measure of the possible values obtainable from an experiment. For example, we may wish to count the number of times that the number 3 appears on the tossing of a fair die or we may wish to measure the weight of people involved in measuring the success of a new diet programme. </a:t>
            </a: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 </a:t>
            </a: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Let the random variable consist of the numbers: 1, 2, 3, 4, 5, or 6. If the die was fair, then on each toss of the die each possible number (or outcome) will have an equal chance of occurring. The numbers 1, 2, 3, 4, 5, or 6 represent the random variable for this experiment. As the values are the whole number answers (not a continuum such as 1.1, 1.2 etc.) then this is an example of a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discrete random variable</a:t>
            </a:r>
            <a:r>
              <a:rPr lang="en-GB" sz="1600" dirty="0">
                <a:latin typeface="Calibri" panose="020F0502020204030204" pitchFamily="34" charset="0"/>
                <a:ea typeface="Times New Roman" panose="02020603050405020304" pitchFamily="18" charset="0"/>
                <a:cs typeface="Times New Roman" panose="02020603050405020304" pitchFamily="18" charset="0"/>
              </a:rPr>
              <a:t>. Several discrete probability distributions will be discussed in this and other chapters within this text book, including: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binomial</a:t>
            </a:r>
            <a:r>
              <a:rPr lang="en-GB" sz="1600" dirty="0">
                <a:latin typeface="Calibri" panose="020F0502020204030204" pitchFamily="34" charset="0"/>
                <a:ea typeface="Times New Roman" panose="02020603050405020304" pitchFamily="18" charset="0"/>
                <a:cs typeface="Times New Roman" panose="02020603050405020304" pitchFamily="18" charset="0"/>
              </a:rPr>
              <a:t>, and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Poisson</a:t>
            </a:r>
            <a:r>
              <a:rPr lang="en-GB" sz="1600" dirty="0">
                <a:latin typeface="Calibri" panose="020F0502020204030204" pitchFamily="34" charset="0"/>
                <a:ea typeface="Times New Roman" panose="02020603050405020304" pitchFamily="18" charset="0"/>
                <a:cs typeface="Times New Roman" panose="02020603050405020304" pitchFamily="18" charset="0"/>
              </a:rPr>
              <a:t>.</a:t>
            </a: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 </a:t>
            </a:r>
          </a:p>
          <a:p>
            <a:r>
              <a:rPr lang="en-GB" sz="1600" dirty="0">
                <a:latin typeface="Calibri" panose="020F0502020204030204" pitchFamily="34" charset="0"/>
                <a:ea typeface="Times New Roman" panose="02020603050405020304" pitchFamily="18" charset="0"/>
                <a:cs typeface="Times New Roman" panose="02020603050405020304" pitchFamily="18" charset="0"/>
              </a:rPr>
              <a:t>If the numbers can take any value with respect to measured accuracy (160.4 Ibs, 160.41Ilbs. 160.414 Ibs, and so on), then this is an example of a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continuous random variable</a:t>
            </a:r>
            <a:r>
              <a:rPr lang="en-GB" sz="1600" dirty="0">
                <a:latin typeface="Calibri" panose="020F0502020204030204" pitchFamily="34" charset="0"/>
                <a:ea typeface="Times New Roman" panose="02020603050405020304" pitchFamily="18" charset="0"/>
                <a:cs typeface="Times New Roman" panose="02020603050405020304" pitchFamily="18" charset="0"/>
              </a:rPr>
              <a:t>. In this chapter, we will explore the concept of a continuous probability distribution with the focus on introducing the reader to the normal probability distribution. However, several other continuous probability distributions will be discussed in this and other chapters within this text book, including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Student’s t distribution</a:t>
            </a:r>
            <a:r>
              <a:rPr lang="en-GB" sz="1600" dirty="0">
                <a:latin typeface="Calibri" panose="020F0502020204030204" pitchFamily="34" charset="0"/>
                <a:ea typeface="Times New Roman" panose="02020603050405020304" pitchFamily="18" charset="0"/>
                <a:cs typeface="Times New Roman" panose="02020603050405020304" pitchFamily="18" charset="0"/>
              </a:rPr>
              <a:t>,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chi square distribution</a:t>
            </a:r>
            <a:r>
              <a:rPr lang="en-GB" sz="1600" dirty="0">
                <a:latin typeface="Calibri" panose="020F0502020204030204" pitchFamily="34" charset="0"/>
                <a:ea typeface="Times New Roman" panose="02020603050405020304" pitchFamily="18" charset="0"/>
                <a:cs typeface="Times New Roman" panose="02020603050405020304" pitchFamily="18" charset="0"/>
              </a:rPr>
              <a:t>, and the </a:t>
            </a:r>
            <a:r>
              <a:rPr lang="en-GB"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F distribution</a:t>
            </a:r>
            <a:r>
              <a:rPr lang="en-GB" sz="1600" dirty="0">
                <a:latin typeface="Calibri" panose="020F0502020204030204" pitchFamily="34" charset="0"/>
                <a:ea typeface="Times New Roman" panose="02020603050405020304" pitchFamily="18" charset="0"/>
                <a:cs typeface="Times New Roman" panose="02020603050405020304" pitchFamily="18" charset="0"/>
              </a:rPr>
              <a:t>.</a:t>
            </a:r>
            <a:endParaRPr lang="en-GB" sz="1600" dirty="0"/>
          </a:p>
        </p:txBody>
      </p:sp>
    </p:spTree>
    <p:extLst>
      <p:ext uri="{BB962C8B-B14F-4D97-AF65-F5344CB8AC3E}">
        <p14:creationId xmlns:p14="http://schemas.microsoft.com/office/powerpoint/2010/main" val="3950175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500063" y="285750"/>
            <a:ext cx="6929437" cy="714375"/>
          </a:xfrm>
        </p:spPr>
        <p:txBody>
          <a:bodyPr/>
          <a:lstStyle/>
          <a:p>
            <a:r>
              <a:rPr lang="en-GB">
                <a:latin typeface="Arial" charset="0"/>
                <a:cs typeface="Arial" charset="0"/>
              </a:rPr>
              <a:t>Continuous Probability Distributions</a:t>
            </a:r>
          </a:p>
        </p:txBody>
      </p:sp>
      <p:sp>
        <p:nvSpPr>
          <p:cNvPr id="3" name="Slide Number Placeholder 2"/>
          <p:cNvSpPr>
            <a:spLocks noGrp="1"/>
          </p:cNvSpPr>
          <p:nvPr>
            <p:ph type="sldNum" sz="quarter" idx="10"/>
          </p:nvPr>
        </p:nvSpPr>
        <p:spPr/>
        <p:txBody>
          <a:bodyPr/>
          <a:lstStyle/>
          <a:p>
            <a:pPr>
              <a:defRPr/>
            </a:pPr>
            <a:fld id="{D538A24F-AB6E-47DF-AFC4-C934ED3C93FB}" type="slidenum">
              <a:rPr lang="en-GB" smtClean="0"/>
              <a:pPr>
                <a:defRPr/>
              </a:pPr>
              <a:t>8</a:t>
            </a:fld>
            <a:endParaRPr lang="en-GB" dirty="0"/>
          </a:p>
        </p:txBody>
      </p:sp>
      <p:sp>
        <p:nvSpPr>
          <p:cNvPr id="1741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7413" name="Rectangle 4"/>
          <p:cNvSpPr>
            <a:spLocks noChangeArrowheads="1"/>
          </p:cNvSpPr>
          <p:nvPr/>
        </p:nvSpPr>
        <p:spPr bwMode="auto">
          <a:xfrm>
            <a:off x="500063" y="1285875"/>
            <a:ext cx="83581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A </a:t>
            </a:r>
            <a:r>
              <a:rPr lang="en-GB">
                <a:solidFill>
                  <a:srgbClr val="FF0000"/>
                </a:solidFill>
              </a:rPr>
              <a:t>random variable</a:t>
            </a:r>
            <a:r>
              <a:rPr lang="en-GB"/>
              <a:t> is a variable that provides a measure of the possible values obtainable from an experiment.</a:t>
            </a:r>
          </a:p>
        </p:txBody>
      </p:sp>
      <p:sp>
        <p:nvSpPr>
          <p:cNvPr id="17414" name="Rectangle 5"/>
          <p:cNvSpPr>
            <a:spLocks noChangeArrowheads="1"/>
          </p:cNvSpPr>
          <p:nvPr/>
        </p:nvSpPr>
        <p:spPr bwMode="auto">
          <a:xfrm>
            <a:off x="500063" y="2143125"/>
            <a:ext cx="835818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For example, we may wish to count the number of times that the number 3 appears on the tossing of a fair die or we may wish to measure the weight of people involved in measuring the success of a new diet programme.</a:t>
            </a:r>
          </a:p>
        </p:txBody>
      </p:sp>
      <p:sp>
        <p:nvSpPr>
          <p:cNvPr id="17415" name="Rectangle 6"/>
          <p:cNvSpPr>
            <a:spLocks noChangeArrowheads="1"/>
          </p:cNvSpPr>
          <p:nvPr/>
        </p:nvSpPr>
        <p:spPr bwMode="auto">
          <a:xfrm>
            <a:off x="500063" y="3500438"/>
            <a:ext cx="8358187"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The second example consists of numbers that can take any value with respect to measured accuracy (160.4 Ibs, 160.41Ilbs. 160.414 Ibs, etc) and is an example of a </a:t>
            </a:r>
            <a:r>
              <a:rPr lang="en-GB">
                <a:solidFill>
                  <a:srgbClr val="7030A0"/>
                </a:solidFill>
              </a:rPr>
              <a:t>continuous random variable</a:t>
            </a:r>
            <a:r>
              <a:rPr lang="en-GB"/>
              <a:t>. </a:t>
            </a:r>
          </a:p>
          <a:p>
            <a:endParaRPr lang="en-GB"/>
          </a:p>
          <a:p>
            <a:r>
              <a:rPr lang="en-GB"/>
              <a:t>In this section we shall explore the concept of a </a:t>
            </a:r>
            <a:r>
              <a:rPr lang="en-GB">
                <a:solidFill>
                  <a:srgbClr val="7030A0"/>
                </a:solidFill>
              </a:rPr>
              <a:t>continuous probability distribution</a:t>
            </a:r>
            <a:r>
              <a:rPr lang="en-GB"/>
              <a:t> with the focus on introducing the reader to the concept of a </a:t>
            </a:r>
            <a:r>
              <a:rPr lang="en-GB">
                <a:solidFill>
                  <a:srgbClr val="7030A0"/>
                </a:solidFill>
              </a:rPr>
              <a:t>Normal probability distribution</a:t>
            </a:r>
            <a:r>
              <a:rPr lang="en-GB"/>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ctrTitle"/>
          </p:nvPr>
        </p:nvSpPr>
        <p:spPr>
          <a:xfrm>
            <a:off x="500063" y="285750"/>
            <a:ext cx="6929437" cy="714375"/>
          </a:xfrm>
        </p:spPr>
        <p:txBody>
          <a:bodyPr/>
          <a:lstStyle/>
          <a:p>
            <a:r>
              <a:rPr lang="en-GB">
                <a:latin typeface="Arial" charset="0"/>
                <a:cs typeface="Arial" charset="0"/>
              </a:rPr>
              <a:t>The Normal Distribution</a:t>
            </a:r>
          </a:p>
        </p:txBody>
      </p:sp>
      <p:sp>
        <p:nvSpPr>
          <p:cNvPr id="3" name="Slide Number Placeholder 2"/>
          <p:cNvSpPr>
            <a:spLocks noGrp="1"/>
          </p:cNvSpPr>
          <p:nvPr>
            <p:ph type="sldNum" sz="quarter" idx="10"/>
          </p:nvPr>
        </p:nvSpPr>
        <p:spPr/>
        <p:txBody>
          <a:bodyPr/>
          <a:lstStyle/>
          <a:p>
            <a:pPr>
              <a:defRPr/>
            </a:pPr>
            <a:fld id="{7EBA58B6-A8D6-4520-8D26-32E36536AC18}" type="slidenum">
              <a:rPr lang="en-GB" smtClean="0"/>
              <a:pPr>
                <a:defRPr/>
              </a:pPr>
              <a:t>9</a:t>
            </a:fld>
            <a:endParaRPr lang="en-GB" dirty="0"/>
          </a:p>
        </p:txBody>
      </p:sp>
      <p:sp>
        <p:nvSpPr>
          <p:cNvPr id="307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078" name="Rectangle 4"/>
          <p:cNvSpPr>
            <a:spLocks noChangeArrowheads="1"/>
          </p:cNvSpPr>
          <p:nvPr/>
        </p:nvSpPr>
        <p:spPr bwMode="auto">
          <a:xfrm>
            <a:off x="428625" y="1214438"/>
            <a:ext cx="842962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hangingPunct="0"/>
            <a:r>
              <a:rPr lang="en-GB" dirty="0"/>
              <a:t>When a variable is continuous, and its value is affected by a large number of chance factors, none of which predominates, then it will frequently appear as a </a:t>
            </a:r>
            <a:r>
              <a:rPr lang="en-GB" dirty="0">
                <a:solidFill>
                  <a:srgbClr val="7030A0"/>
                </a:solidFill>
              </a:rPr>
              <a:t>Normal distribution</a:t>
            </a:r>
            <a:r>
              <a:rPr lang="en-GB" dirty="0"/>
              <a:t>. </a:t>
            </a:r>
            <a:r>
              <a:rPr lang="en-GB" dirty="0">
                <a:solidFill>
                  <a:srgbClr val="FF0000"/>
                </a:solidFill>
              </a:rPr>
              <a:t>This distribution does occur frequently and is probably the most widely used statistical distribution</a:t>
            </a:r>
            <a:r>
              <a:rPr lang="en-GB" dirty="0"/>
              <a:t>. Some of the real-life variables having a Normal distribution can be found, for example, in manufacturing (weights of tin cans), or can be associated with the human population (people's heights).</a:t>
            </a:r>
          </a:p>
        </p:txBody>
      </p:sp>
      <p:sp>
        <p:nvSpPr>
          <p:cNvPr id="6" name="Rectangle 5"/>
          <p:cNvSpPr/>
          <p:nvPr/>
        </p:nvSpPr>
        <p:spPr>
          <a:xfrm>
            <a:off x="496665" y="2949526"/>
            <a:ext cx="4075335" cy="1754326"/>
          </a:xfrm>
          <a:prstGeom prst="rect">
            <a:avLst/>
          </a:prstGeom>
          <a:solidFill>
            <a:schemeClr val="tx2">
              <a:lumMod val="60000"/>
              <a:lumOff val="40000"/>
            </a:schemeClr>
          </a:solidFill>
        </p:spPr>
        <p:txBody>
          <a:bodyPr wrap="square">
            <a:spAutoFit/>
          </a:bodyPr>
          <a:lstStyle/>
          <a:p>
            <a:pPr>
              <a:defRPr/>
            </a:pPr>
            <a:r>
              <a:rPr lang="en-GB" dirty="0"/>
              <a:t>The Normal distribution is governed by equation (3.5):</a:t>
            </a:r>
          </a:p>
          <a:p>
            <a:pPr>
              <a:defRPr/>
            </a:pPr>
            <a:endParaRPr lang="en-GB" dirty="0"/>
          </a:p>
          <a:p>
            <a:pPr>
              <a:defRPr/>
            </a:pPr>
            <a:endParaRPr lang="en-GB" dirty="0"/>
          </a:p>
          <a:p>
            <a:pPr>
              <a:defRPr/>
            </a:pPr>
            <a:endParaRPr lang="en-GB" dirty="0"/>
          </a:p>
          <a:p>
            <a:pPr>
              <a:defRPr/>
            </a:pPr>
            <a:endParaRPr lang="en-GB" dirty="0"/>
          </a:p>
        </p:txBody>
      </p:sp>
      <p:graphicFrame>
        <p:nvGraphicFramePr>
          <p:cNvPr id="3074" name="Object 5"/>
          <p:cNvGraphicFramePr>
            <a:graphicFrameLocks noChangeAspect="1"/>
          </p:cNvGraphicFramePr>
          <p:nvPr>
            <p:extLst>
              <p:ext uri="{D42A27DB-BD31-4B8C-83A1-F6EECF244321}">
                <p14:modId xmlns:p14="http://schemas.microsoft.com/office/powerpoint/2010/main" val="189815735"/>
              </p:ext>
            </p:extLst>
          </p:nvPr>
        </p:nvGraphicFramePr>
        <p:xfrm>
          <a:off x="1214437" y="3601154"/>
          <a:ext cx="1928813" cy="703263"/>
        </p:xfrm>
        <a:graphic>
          <a:graphicData uri="http://schemas.openxmlformats.org/presentationml/2006/ole">
            <mc:AlternateContent xmlns:mc="http://schemas.openxmlformats.org/markup-compatibility/2006">
              <mc:Choice xmlns:v="urn:schemas-microsoft-com:vml" Requires="v">
                <p:oleObj spid="_x0000_s3123" name="Equation" r:id="rId3" imgW="1358640" imgH="495000" progId="Equation.3">
                  <p:embed/>
                </p:oleObj>
              </mc:Choice>
              <mc:Fallback>
                <p:oleObj name="Equation" r:id="rId3" imgW="1358640" imgH="4950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4437" y="3601154"/>
                        <a:ext cx="1928813" cy="70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 name="Rectangle 7"/>
          <p:cNvSpPr/>
          <p:nvPr/>
        </p:nvSpPr>
        <p:spPr>
          <a:xfrm>
            <a:off x="496665" y="4936946"/>
            <a:ext cx="4075335" cy="923330"/>
          </a:xfrm>
          <a:prstGeom prst="rect">
            <a:avLst/>
          </a:prstGeom>
          <a:solidFill>
            <a:schemeClr val="accent6">
              <a:lumMod val="60000"/>
              <a:lumOff val="40000"/>
            </a:schemeClr>
          </a:solidFill>
        </p:spPr>
        <p:txBody>
          <a:bodyPr wrap="square">
            <a:spAutoFit/>
          </a:bodyPr>
          <a:lstStyle/>
          <a:p>
            <a:pPr marL="342900" indent="-342900">
              <a:buFont typeface="+mj-lt"/>
              <a:buAutoNum type="arabicPeriod"/>
              <a:defRPr/>
            </a:pPr>
            <a:r>
              <a:rPr lang="en-GB" dirty="0"/>
              <a:t>Bell shape,</a:t>
            </a:r>
          </a:p>
          <a:p>
            <a:pPr marL="342900" indent="-342900">
              <a:buFont typeface="+mj-lt"/>
              <a:buAutoNum type="arabicPeriod"/>
              <a:defRPr/>
            </a:pPr>
            <a:r>
              <a:rPr lang="en-GB" dirty="0"/>
              <a:t>Symmetry,</a:t>
            </a:r>
          </a:p>
          <a:p>
            <a:pPr marL="342900" indent="-342900">
              <a:buFont typeface="+mj-lt"/>
              <a:buAutoNum type="arabicPeriod"/>
              <a:defRPr/>
            </a:pPr>
            <a:r>
              <a:rPr lang="en-GB" dirty="0"/>
              <a:t>Mean = Median = Mode</a:t>
            </a:r>
          </a:p>
        </p:txBody>
      </p:sp>
      <p:pic>
        <p:nvPicPr>
          <p:cNvPr id="11" name="Picture 10">
            <a:extLst>
              <a:ext uri="{FF2B5EF4-FFF2-40B4-BE49-F238E27FC236}">
                <a16:creationId xmlns:a16="http://schemas.microsoft.com/office/drawing/2014/main" id="{AD537BC7-7C36-4727-B5ED-2DD7223C945C}"/>
              </a:ext>
            </a:extLst>
          </p:cNvPr>
          <p:cNvPicPr/>
          <p:nvPr/>
        </p:nvPicPr>
        <p:blipFill>
          <a:blip r:embed="rId5"/>
          <a:stretch>
            <a:fillRect/>
          </a:stretch>
        </p:blipFill>
        <p:spPr>
          <a:xfrm>
            <a:off x="4640040" y="2968625"/>
            <a:ext cx="3990159" cy="2836639"/>
          </a:xfrm>
          <a:prstGeom prst="rect">
            <a:avLst/>
          </a:prstGeom>
        </p:spPr>
      </p:pic>
    </p:spTree>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835</TotalTime>
  <Words>5860</Words>
  <Application>Microsoft Office PowerPoint</Application>
  <PresentationFormat>On-screen Show (4:3)</PresentationFormat>
  <Paragraphs>582</Paragraphs>
  <Slides>51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51</vt:i4>
      </vt:variant>
    </vt:vector>
  </HeadingPairs>
  <TitlesOfParts>
    <vt:vector size="57" baseType="lpstr">
      <vt:lpstr>Arial</vt:lpstr>
      <vt:lpstr>Calibri</vt:lpstr>
      <vt:lpstr>Cambria Math</vt:lpstr>
      <vt:lpstr>Title</vt:lpstr>
      <vt:lpstr>Equation</vt:lpstr>
      <vt:lpstr>Microsoft Equation 3.0</vt:lpstr>
      <vt:lpstr>Introduction to Probability and Probability Distributions</vt:lpstr>
      <vt:lpstr>Learning Objectives</vt:lpstr>
      <vt:lpstr>Basic Ideas</vt:lpstr>
      <vt:lpstr>Relative Frequency</vt:lpstr>
      <vt:lpstr>The Probability Laws</vt:lpstr>
      <vt:lpstr>Probability Tree Diagram</vt:lpstr>
      <vt:lpstr>Discrete and continuous random variables</vt:lpstr>
      <vt:lpstr>Continuous Probability Distributions</vt:lpstr>
      <vt:lpstr>The Normal Distribution</vt:lpstr>
      <vt:lpstr>Example 3.3</vt:lpstr>
      <vt:lpstr>Example 3.3 Excel solution</vt:lpstr>
      <vt:lpstr>Example 3.3 SPSS solution</vt:lpstr>
      <vt:lpstr>The Standard Normal Distribution</vt:lpstr>
      <vt:lpstr>Example 3.5 Excel solution</vt:lpstr>
      <vt:lpstr>Excel solution continued</vt:lpstr>
      <vt:lpstr>Normal distribution critical table</vt:lpstr>
      <vt:lpstr>SPSS solution</vt:lpstr>
      <vt:lpstr>Empirical rules</vt:lpstr>
      <vt:lpstr>Checking for Normality – Normal Probability plot</vt:lpstr>
      <vt:lpstr>Normal probability plot (continued) – How to?</vt:lpstr>
      <vt:lpstr>Normal probability plot – Excel solution</vt:lpstr>
      <vt:lpstr>Normal probability plot – SPSS solution</vt:lpstr>
      <vt:lpstr>SPSS solution continued</vt:lpstr>
      <vt:lpstr>SPSS solution continued - descriptives</vt:lpstr>
      <vt:lpstr>SPSS solution – Shapiro-Wilk test</vt:lpstr>
      <vt:lpstr>SPSS solution – continued</vt:lpstr>
      <vt:lpstr>Student’s t distribution</vt:lpstr>
      <vt:lpstr>Student’s t distribution continued</vt:lpstr>
      <vt:lpstr>Student’s t distribution continued</vt:lpstr>
      <vt:lpstr>Student’s t distribution continued</vt:lpstr>
      <vt:lpstr>F distribution</vt:lpstr>
      <vt:lpstr>F distribution continued</vt:lpstr>
      <vt:lpstr>F distribution continued</vt:lpstr>
      <vt:lpstr>Chi-square distribution</vt:lpstr>
      <vt:lpstr>Chi-square distribution continued</vt:lpstr>
      <vt:lpstr>Chi-square distribution continued</vt:lpstr>
      <vt:lpstr>Chi-square distribution continued</vt:lpstr>
      <vt:lpstr>Discrete Probability Distributions</vt:lpstr>
      <vt:lpstr>Binomial Probability Distribution</vt:lpstr>
      <vt:lpstr>Binomial Probability Formula</vt:lpstr>
      <vt:lpstr>Excel solution</vt:lpstr>
      <vt:lpstr>SPSS solution</vt:lpstr>
      <vt:lpstr>Poisson Probability Distribution</vt:lpstr>
      <vt:lpstr>Poisson Probability Formula</vt:lpstr>
      <vt:lpstr>Example 3.15</vt:lpstr>
      <vt:lpstr>Excel solution</vt:lpstr>
      <vt:lpstr>Excel solution continued</vt:lpstr>
      <vt:lpstr>SPSS solution</vt:lpstr>
      <vt:lpstr>Approximations</vt:lpstr>
      <vt:lpstr>Frequently used probability distributions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174</cp:revision>
  <cp:lastPrinted>2012-08-17T10:45:52Z</cp:lastPrinted>
  <dcterms:created xsi:type="dcterms:W3CDTF">2009-03-22T11:49:20Z</dcterms:created>
  <dcterms:modified xsi:type="dcterms:W3CDTF">2020-10-02T06:18:28Z</dcterms:modified>
</cp:coreProperties>
</file>